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"/>
  </p:notesMasterIdLst>
  <p:sldIdLst>
    <p:sldId id="256" r:id="rId5"/>
    <p:sldId id="333" r:id="rId6"/>
    <p:sldId id="325" r:id="rId7"/>
    <p:sldId id="259" r:id="rId8"/>
    <p:sldId id="334" r:id="rId9"/>
    <p:sldId id="289" r:id="rId10"/>
    <p:sldId id="290" r:id="rId11"/>
    <p:sldId id="291" r:id="rId12"/>
    <p:sldId id="280" r:id="rId13"/>
    <p:sldId id="292" r:id="rId14"/>
    <p:sldId id="267" r:id="rId15"/>
    <p:sldId id="264" r:id="rId16"/>
    <p:sldId id="258" r:id="rId17"/>
    <p:sldId id="261" r:id="rId18"/>
    <p:sldId id="262" r:id="rId19"/>
    <p:sldId id="263" r:id="rId20"/>
    <p:sldId id="265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7" r:id="rId29"/>
    <p:sldId id="278" r:id="rId30"/>
    <p:sldId id="285" r:id="rId31"/>
    <p:sldId id="326" r:id="rId32"/>
    <p:sldId id="310" r:id="rId33"/>
    <p:sldId id="319" r:id="rId34"/>
    <p:sldId id="315" r:id="rId35"/>
    <p:sldId id="324" r:id="rId36"/>
    <p:sldId id="312" r:id="rId37"/>
    <p:sldId id="321" r:id="rId38"/>
    <p:sldId id="260" r:id="rId39"/>
    <p:sldId id="322" r:id="rId40"/>
    <p:sldId id="320" r:id="rId41"/>
    <p:sldId id="331" r:id="rId42"/>
    <p:sldId id="311" r:id="rId43"/>
    <p:sldId id="288" r:id="rId44"/>
    <p:sldId id="32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AF"/>
    <a:srgbClr val="DC6B2F"/>
    <a:srgbClr val="730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0" autoAdjust="0"/>
    <p:restoredTop sz="92740" autoAdjust="0"/>
  </p:normalViewPr>
  <p:slideViewPr>
    <p:cSldViewPr snapToGrid="0">
      <p:cViewPr varScale="1">
        <p:scale>
          <a:sx n="54" d="100"/>
          <a:sy n="54" d="100"/>
        </p:scale>
        <p:origin x="1062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389DE-3D40-0745-B089-7D60694972B5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8A79F-FC15-BC40-A152-5F7C00082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88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Vern</a:t>
            </a:r>
            <a:r>
              <a:rPr lang="en-US" baseline="0" dirty="0" smtClean="0"/>
              <a:t> is doing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8A79F-FC15-BC40-A152-5F7C000825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9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 of community, LDA has virtues;</a:t>
            </a:r>
            <a:r>
              <a:rPr lang="en-US" baseline="0" dirty="0" smtClean="0"/>
              <a:t> we need to move further and open the black box; acknowledge other methods… NLP, etc. do work with the rendering ;process.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8A79F-FC15-BC40-A152-5F7C000825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12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8A79F-FC15-BC40-A152-5F7C000825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58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LDA models documents</a:t>
            </a:r>
            <a:r>
              <a:rPr lang="en-US" baseline="0" dirty="0"/>
              <a:t> and contextual information (in the form of a response variable, e.g., film ratings) together, in order to see what model best predicts the response variable.</a:t>
            </a:r>
          </a:p>
          <a:p>
            <a:r>
              <a:rPr lang="en-US" baseline="0" dirty="0"/>
              <a:t>Two approaches n</a:t>
            </a:r>
            <a:r>
              <a:rPr lang="en-US" dirty="0"/>
              <a:t>ot just two supervised alternatives, two</a:t>
            </a:r>
            <a:r>
              <a:rPr lang="en-US" baseline="0" dirty="0"/>
              <a:t> fundamentally different choices / choice points.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81FE0-C2EC-C647-A547-49D67A60F60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0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DE92C-7D1C-4F40-947F-2C4B7552E5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ource Sans Pro Black" panose="020B08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73764-E904-45FA-93A5-A00F71BF07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0" u="none" strike="noStrike" cap="none" spc="0" baseline="0" dirty="0">
                <a:solidFill>
                  <a:srgbClr val="0070AF"/>
                </a:solidFill>
                <a:uFillTx/>
                <a:latin typeface="Source Sans Pro Bold"/>
                <a:ea typeface="Source Sans Pro Bold"/>
                <a:cs typeface="Source Sans Pro Bold"/>
                <a:sym typeface="Source Sans Pro 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3697B-0855-488B-804E-221A6E2C8D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1038225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fld id="{6769B48A-5FFD-4D62-982C-F776164F01E9}" type="datetimeFigureOut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ADB1D-E42C-4185-B63D-6AC4A4E18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AF824-6763-4A75-A1E7-896A6DF5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06024" y="6356350"/>
            <a:ext cx="1247775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fld id="{30110773-3C32-4574-8E51-B38B7AE448E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B29C8E-4254-4CCB-AB04-035917B46374}"/>
              </a:ext>
            </a:extLst>
          </p:cNvPr>
          <p:cNvGrpSpPr/>
          <p:nvPr userDrawn="1"/>
        </p:nvGrpSpPr>
        <p:grpSpPr>
          <a:xfrm>
            <a:off x="0" y="5257800"/>
            <a:ext cx="3959361" cy="1553344"/>
            <a:chOff x="0" y="10466051"/>
            <a:chExt cx="7899673" cy="3099215"/>
          </a:xfrm>
        </p:grpSpPr>
        <p:pic>
          <p:nvPicPr>
            <p:cNvPr id="8" name="Picture 7" descr="A group of people posing for a photo&#10;&#10;Description automatically generated">
              <a:extLst>
                <a:ext uri="{FF2B5EF4-FFF2-40B4-BE49-F238E27FC236}">
                  <a16:creationId xmlns:a16="http://schemas.microsoft.com/office/drawing/2014/main" id="{55F1825D-B653-4FF3-B898-D8060EACB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590348"/>
              <a:ext cx="7899673" cy="197491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285BC1C-5A5C-4252-9F43-D49EB71A0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51" y="10466051"/>
              <a:ext cx="4412260" cy="1323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0755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9860A-A5EF-4094-982B-6859A14D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FD04B-17A7-435C-9239-16546C145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777AD-9F10-489B-89FA-5A3F8891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50"/>
            <a:ext cx="1304925" cy="365125"/>
          </a:xfrm>
        </p:spPr>
        <p:txBody>
          <a:bodyPr/>
          <a:lstStyle/>
          <a:p>
            <a:fld id="{6769B48A-5FFD-4D62-982C-F776164F01E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B3116-988F-436A-AC3B-F8CE74036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00817-DAB9-4B1D-9A1B-0A96BC10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15524" y="6356350"/>
            <a:ext cx="1438275" cy="365125"/>
          </a:xfrm>
        </p:spPr>
        <p:txBody>
          <a:bodyPr/>
          <a:lstStyle/>
          <a:p>
            <a:fld id="{30110773-3C32-4574-8E51-B38B7AE448E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7F0670-C8D7-4C92-A3A1-282E5B942039}"/>
              </a:ext>
            </a:extLst>
          </p:cNvPr>
          <p:cNvGrpSpPr/>
          <p:nvPr userDrawn="1"/>
        </p:nvGrpSpPr>
        <p:grpSpPr>
          <a:xfrm>
            <a:off x="0" y="5886450"/>
            <a:ext cx="2356975" cy="924693"/>
            <a:chOff x="0" y="10466051"/>
            <a:chExt cx="7899673" cy="3099215"/>
          </a:xfrm>
        </p:grpSpPr>
        <p:pic>
          <p:nvPicPr>
            <p:cNvPr id="8" name="Picture 7" descr="A group of people posing for a photo&#10;&#10;Description automatically generated">
              <a:extLst>
                <a:ext uri="{FF2B5EF4-FFF2-40B4-BE49-F238E27FC236}">
                  <a16:creationId xmlns:a16="http://schemas.microsoft.com/office/drawing/2014/main" id="{9AD1A141-FFA8-465E-A645-F2A8AD17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590348"/>
              <a:ext cx="7899673" cy="197491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A4E4EEA-668C-46F8-91BF-06710A81A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51" y="10466051"/>
              <a:ext cx="4412260" cy="1323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0065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134850"/>
            <a:ext cx="10972800" cy="5021095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Presentation 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9EEC318-AAC2-7643-9C23-6349EFB531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8265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Presentation Title Here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ED5FC8-4155-4C47-8B29-0DE81448663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7605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47" y="1083735"/>
            <a:ext cx="5386917" cy="59131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0113" y="1083736"/>
            <a:ext cx="5389033" cy="59131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11547" y="1805099"/>
            <a:ext cx="5388864" cy="43163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1805099"/>
            <a:ext cx="5388864" cy="4309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419099"/>
            <a:ext cx="10972800" cy="448733"/>
          </a:xfrm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Presentation Title Here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7253329F-64E7-844C-8FAA-9ECAD0261F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8490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2E071B-FED8-4A9E-B521-93874ED9D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A182C-7BF8-487E-BE00-48FF7E196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C8611-E2F8-415B-B839-F7182DF2E8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13733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9B48A-5FFD-4D62-982C-F776164F01E9}" type="datetimeFigureOut">
              <a:rPr lang="en-US" smtClean="0"/>
              <a:t>8/6/2020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36488-E257-4172-AB72-1CF8CD81A7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BEBDC-AC08-47BF-AF12-0FD7B2855A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0428" y="6356350"/>
            <a:ext cx="13733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10773-3C32-4574-8E51-B38B7AE44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0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6000" kern="1200" smtClean="0">
          <a:solidFill>
            <a:schemeClr val="tx1"/>
          </a:solidFill>
          <a:latin typeface="Source Sans Pro Black" panose="020B08030304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730058"/>
          </a:solidFill>
          <a:latin typeface="Source Sans Pro" panose="020B05030304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AF"/>
          </a:solidFill>
          <a:latin typeface="Source Sans Pro" panose="020B05030304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DC6B2F"/>
          </a:solidFill>
          <a:latin typeface="Source Sans Pro" panose="020B05030304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ur03.safelinks.protection.outlook.com/?url=https%3A%2F%2Fdoi.org%2F10.1080%2F01621459.2016.1141684&amp;data=02%7C01%7Chaans%40rsm.nl%7Cd00b75ddfb9f49d1d4ff08d82f0c519b%7C715902d6f63e4b8d929b4bb170bad492%7C0%7C0%7C637311077240723994&amp;sdata=xPuSLWcR3isyzAlXFYEQMWLNNo5WOu9AVBDPVVG2sZI%3D&amp;reserved=0" TargetMode="External"/><Relationship Id="rId2" Type="http://schemas.openxmlformats.org/officeDocument/2006/relationships/hyperlink" Target="https://doi.org/10.1111/ajps.1210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tructuraltopicmodel.com/" TargetMode="External"/><Relationship Id="rId4" Type="http://schemas.openxmlformats.org/officeDocument/2006/relationships/hyperlink" Target="https://eur03.safelinks.protection.outlook.com/?url=https%3A%2F%2Fdoi.org%2F10.1177%2F1094428118773858&amp;data=02%7C01%7Chaans%40rsm.nl%7Cd00b75ddfb9f49d1d4ff08d82f0c519b%7C715902d6f63e4b8d929b4bb170bad492%7C0%7C0%7C637311077240733986&amp;sdata=xwrxhCrEPMEDPQVXZCHghnQUaTgvCRHy5eS2%2Bv3JFt4%3D&amp;reserved=0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ideas-repo.github.io/workshop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deas-repo.github.io/" TargetMode="External"/><Relationship Id="rId2" Type="http://schemas.openxmlformats.org/officeDocument/2006/relationships/hyperlink" Target="http://www.interpretivedatascience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0.jpeg"/><Relationship Id="rId7" Type="http://schemas.openxmlformats.org/officeDocument/2006/relationships/image" Target="../media/image4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2.svg"/><Relationship Id="rId4" Type="http://schemas.openxmlformats.org/officeDocument/2006/relationships/image" Target="../media/image40.png"/><Relationship Id="rId9" Type="http://schemas.openxmlformats.org/officeDocument/2006/relationships/image" Target="../media/image4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svg"/><Relationship Id="rId5" Type="http://schemas.openxmlformats.org/officeDocument/2006/relationships/image" Target="../media/image47.png"/><Relationship Id="rId10" Type="http://schemas.openxmlformats.org/officeDocument/2006/relationships/image" Target="../media/image30.jpeg"/><Relationship Id="rId4" Type="http://schemas.openxmlformats.org/officeDocument/2006/relationships/image" Target="../media/image51.svg"/><Relationship Id="rId9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ideas-repo.github.io/" TargetMode="External"/><Relationship Id="rId2" Type="http://schemas.openxmlformats.org/officeDocument/2006/relationships/hyperlink" Target="http://www.interpretivedatascience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39DA6-3201-439E-B171-8674E326F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1889" y="2146146"/>
            <a:ext cx="9144000" cy="1096068"/>
          </a:xfrm>
        </p:spPr>
        <p:txBody>
          <a:bodyPr>
            <a:normAutofit/>
          </a:bodyPr>
          <a:lstStyle/>
          <a:p>
            <a:r>
              <a:rPr lang="en-US" sz="5400" b="1" dirty="0"/>
              <a:t>Topic Modeling Advances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FACEB-B956-4751-B416-4D0515FD2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0776" y="3568110"/>
            <a:ext cx="9144000" cy="1380683"/>
          </a:xfrm>
        </p:spPr>
        <p:txBody>
          <a:bodyPr>
            <a:normAutofit/>
          </a:bodyPr>
          <a:lstStyle/>
          <a:p>
            <a:r>
              <a:rPr lang="en-US" sz="3200" b="1" dirty="0"/>
              <a:t>Curating Corpora, Using Structured Models, and Theorizing with Visuals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AE0BD-FE30-413B-B5C5-B22D217F82C3}"/>
              </a:ext>
            </a:extLst>
          </p:cNvPr>
          <p:cNvSpPr txBox="1"/>
          <p:nvPr/>
        </p:nvSpPr>
        <p:spPr>
          <a:xfrm>
            <a:off x="6705600" y="5822723"/>
            <a:ext cx="5329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Source Sans Pro" panose="020B0503030403020204" pitchFamily="34" charset="0"/>
              </a:rPr>
              <a:t>Hannigan, </a:t>
            </a:r>
            <a:r>
              <a:rPr lang="en-US" dirty="0" err="1">
                <a:latin typeface="Source Sans Pro" panose="020B0503030403020204" pitchFamily="34" charset="0"/>
              </a:rPr>
              <a:t>Haans</a:t>
            </a:r>
            <a:r>
              <a:rPr lang="en-US" dirty="0">
                <a:latin typeface="Source Sans Pro" panose="020B0503030403020204" pitchFamily="34" charset="0"/>
              </a:rPr>
              <a:t>, Glaser, </a:t>
            </a:r>
            <a:r>
              <a:rPr lang="en-US" dirty="0" err="1">
                <a:latin typeface="Source Sans Pro" panose="020B0503030403020204" pitchFamily="34" charset="0"/>
              </a:rPr>
              <a:t>Tchalian</a:t>
            </a:r>
            <a:r>
              <a:rPr lang="en-US" dirty="0">
                <a:latin typeface="Source Sans Pro" panose="020B0503030403020204" pitchFamily="34" charset="0"/>
              </a:rPr>
              <a:t>, </a:t>
            </a:r>
            <a:r>
              <a:rPr lang="en-US" dirty="0" err="1">
                <a:latin typeface="Source Sans Pro" panose="020B0503030403020204" pitchFamily="34" charset="0"/>
              </a:rPr>
              <a:t>Valadao</a:t>
            </a:r>
            <a:r>
              <a:rPr lang="en-US" dirty="0">
                <a:latin typeface="Source Sans Pro" panose="020B0503030403020204" pitchFamily="34" charset="0"/>
              </a:rPr>
              <a:t>, Jennings </a:t>
            </a:r>
          </a:p>
          <a:p>
            <a:pPr algn="r"/>
            <a:r>
              <a:rPr lang="en-US" dirty="0" err="1">
                <a:latin typeface="Source Sans Pro" panose="020B0503030403020204" pitchFamily="34" charset="0"/>
              </a:rPr>
              <a:t>IDeaS</a:t>
            </a:r>
            <a:endParaRPr lang="en-US" dirty="0">
              <a:latin typeface="Source Sans Pro" panose="020B0503030403020204" pitchFamily="34" charset="0"/>
            </a:endParaRPr>
          </a:p>
          <a:p>
            <a:pPr algn="r"/>
            <a:r>
              <a:rPr lang="en-US" dirty="0">
                <a:latin typeface="Source Sans Pro" panose="020B0503030403020204" pitchFamily="34" charset="0"/>
              </a:rPr>
              <a:t>August 7,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A722D-32D3-F24A-B609-F34FFCDAE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677" y="477004"/>
            <a:ext cx="2272586" cy="1168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5012F3-E100-F14F-8E49-5391CB2ABD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3889" y="477004"/>
            <a:ext cx="1887614" cy="120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4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DB85F-5501-3B47-97D8-F77755B1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Two illustrations of visualization in advanced topic modeling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9F009-B44F-E84F-B916-0904DF923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8929"/>
            <a:ext cx="10515600" cy="392803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Structural topic modeling (STM) </a:t>
            </a:r>
          </a:p>
          <a:p>
            <a:pPr lvl="1"/>
            <a:r>
              <a:rPr lang="en-US" dirty="0"/>
              <a:t>(Richard </a:t>
            </a:r>
            <a:r>
              <a:rPr lang="en-US" dirty="0" err="1"/>
              <a:t>Haans</a:t>
            </a:r>
            <a:r>
              <a:rPr lang="en-US" dirty="0"/>
              <a:t> and Rodrigo Valadao)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Hierarchical stochastic block modeling (</a:t>
            </a:r>
            <a:r>
              <a:rPr lang="en-US" dirty="0" err="1"/>
              <a:t>hSBM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(Tim Hannigan and </a:t>
            </a:r>
            <a:r>
              <a:rPr lang="en-US" dirty="0" err="1"/>
              <a:t>Hovig</a:t>
            </a:r>
            <a:r>
              <a:rPr lang="en-US" dirty="0"/>
              <a:t> </a:t>
            </a:r>
            <a:r>
              <a:rPr lang="en-US" dirty="0" err="1"/>
              <a:t>Tchalian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82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39DA6-3201-439E-B171-8674E326F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59575"/>
            <a:ext cx="9144000" cy="197862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effectLst/>
                <a:latin typeface="Calibri" panose="020F0502020204030204" pitchFamily="34" charset="0"/>
              </a:rPr>
              <a:t>Moving Beyond LDA &amp; Standard Topic Modeling – STM</a:t>
            </a:r>
            <a:endParaRPr lang="en-US" sz="5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FACEB-B956-4751-B416-4D0515FD2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9456"/>
            <a:ext cx="9144000" cy="138068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Calibri" panose="020F0502020204030204" pitchFamily="34" charset="0"/>
              </a:rPr>
              <a:t>Example / Exercise Part I</a:t>
            </a:r>
          </a:p>
          <a:p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(Richard Haans &amp; Rodrigo Valadao)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AE0BD-FE30-413B-B5C5-B22D217F82C3}"/>
              </a:ext>
            </a:extLst>
          </p:cNvPr>
          <p:cNvSpPr txBox="1"/>
          <p:nvPr/>
        </p:nvSpPr>
        <p:spPr>
          <a:xfrm>
            <a:off x="6705600" y="5822723"/>
            <a:ext cx="5329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Source Sans Pro" panose="020B0503030403020204" pitchFamily="34" charset="0"/>
              </a:rPr>
              <a:t>Hannigan, </a:t>
            </a:r>
            <a:r>
              <a:rPr lang="en-US" dirty="0" err="1">
                <a:latin typeface="Source Sans Pro" panose="020B0503030403020204" pitchFamily="34" charset="0"/>
              </a:rPr>
              <a:t>Haans</a:t>
            </a:r>
            <a:r>
              <a:rPr lang="en-US" dirty="0">
                <a:latin typeface="Source Sans Pro" panose="020B0503030403020204" pitchFamily="34" charset="0"/>
              </a:rPr>
              <a:t>, Glaser, </a:t>
            </a:r>
            <a:r>
              <a:rPr lang="en-US" dirty="0" err="1">
                <a:latin typeface="Source Sans Pro" panose="020B0503030403020204" pitchFamily="34" charset="0"/>
              </a:rPr>
              <a:t>Tchalian</a:t>
            </a:r>
            <a:r>
              <a:rPr lang="en-US" dirty="0">
                <a:latin typeface="Source Sans Pro" panose="020B0503030403020204" pitchFamily="34" charset="0"/>
              </a:rPr>
              <a:t>, </a:t>
            </a:r>
            <a:r>
              <a:rPr lang="en-US" dirty="0" err="1">
                <a:latin typeface="Source Sans Pro" panose="020B0503030403020204" pitchFamily="34" charset="0"/>
              </a:rPr>
              <a:t>Valadao</a:t>
            </a:r>
            <a:r>
              <a:rPr lang="en-US" dirty="0">
                <a:latin typeface="Source Sans Pro" panose="020B0503030403020204" pitchFamily="34" charset="0"/>
              </a:rPr>
              <a:t>, Jennings </a:t>
            </a:r>
          </a:p>
          <a:p>
            <a:pPr algn="r"/>
            <a:r>
              <a:rPr lang="en-US" dirty="0" err="1">
                <a:latin typeface="Source Sans Pro" panose="020B0503030403020204" pitchFamily="34" charset="0"/>
              </a:rPr>
              <a:t>IDeaS</a:t>
            </a:r>
            <a:endParaRPr lang="en-US" dirty="0">
              <a:latin typeface="Source Sans Pro" panose="020B0503030403020204" pitchFamily="34" charset="0"/>
            </a:endParaRPr>
          </a:p>
          <a:p>
            <a:pPr algn="r"/>
            <a:r>
              <a:rPr lang="en-US" dirty="0">
                <a:latin typeface="Source Sans Pro" panose="020B0503030403020204" pitchFamily="34" charset="0"/>
              </a:rPr>
              <a:t>August 7, 2020</a:t>
            </a:r>
          </a:p>
        </p:txBody>
      </p:sp>
    </p:spTree>
    <p:extLst>
      <p:ext uri="{BB962C8B-B14F-4D97-AF65-F5344CB8AC3E}">
        <p14:creationId xmlns:p14="http://schemas.microsoft.com/office/powerpoint/2010/main" val="138242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C8AA-DA03-4E0F-86FD-671D2687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 and rendering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7E370-D461-4B87-AD9F-EF5BF2B03CF2}"/>
              </a:ext>
            </a:extLst>
          </p:cNvPr>
          <p:cNvSpPr txBox="1"/>
          <p:nvPr/>
        </p:nvSpPr>
        <p:spPr>
          <a:xfrm>
            <a:off x="6783976" y="6492875"/>
            <a:ext cx="532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Source Sans Pro" panose="020B0503030403020204" pitchFamily="34" charset="0"/>
              </a:rPr>
              <a:t>Richard Haans, Erasmus University Rotterdam, August 7</a:t>
            </a:r>
            <a:r>
              <a:rPr lang="en-US" sz="1200" baseline="30000" dirty="0">
                <a:latin typeface="Source Sans Pro" panose="020B0503030403020204" pitchFamily="34" charset="0"/>
              </a:rPr>
              <a:t>th</a:t>
            </a:r>
            <a:r>
              <a:rPr lang="en-US" sz="1200" dirty="0">
                <a:latin typeface="Source Sans Pro" panose="020B0503030403020204" pitchFamily="34" charset="0"/>
              </a:rPr>
              <a:t>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F1260A-AD3B-4E51-A163-89E9B39AEF8E}"/>
              </a:ext>
            </a:extLst>
          </p:cNvPr>
          <p:cNvSpPr txBox="1"/>
          <p:nvPr/>
        </p:nvSpPr>
        <p:spPr>
          <a:xfrm>
            <a:off x="2294303" y="3413460"/>
            <a:ext cx="225663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Metadata can more directly inform sample selection; cleaning of metadata more important ex ante.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039AC8-537F-4320-ADDE-3FE7F4E29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530849"/>
            <a:ext cx="8077200" cy="15940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01BE8A-504A-43A8-AD11-83BA4D0954AC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422622" y="3051496"/>
            <a:ext cx="0" cy="361964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EF6CE08-8B25-4C69-B4DF-07560AB02406}"/>
              </a:ext>
            </a:extLst>
          </p:cNvPr>
          <p:cNvSpPr txBox="1"/>
          <p:nvPr/>
        </p:nvSpPr>
        <p:spPr>
          <a:xfrm>
            <a:off x="4967681" y="3413460"/>
            <a:ext cx="2256638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Novel algorithms, model fit as determined not just by fit statistics but also now considering degrees of freedom (variables / topics ratios).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641FA3-22A4-4545-BCD3-0F7C1012A27F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6096000" y="3051496"/>
            <a:ext cx="0" cy="361964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67F9529-1764-4AC3-80F7-AB37F2C2A23F}"/>
              </a:ext>
            </a:extLst>
          </p:cNvPr>
          <p:cNvSpPr txBox="1"/>
          <p:nvPr/>
        </p:nvSpPr>
        <p:spPr>
          <a:xfrm>
            <a:off x="7737446" y="3429000"/>
            <a:ext cx="225663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Novel theoretical artifacts such as covariate-topic effect estimates.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07EFD8-C449-4E77-8388-3F631A10E42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8865765" y="3067036"/>
            <a:ext cx="0" cy="361964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99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C8AA-DA03-4E0F-86FD-671D2687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EFCF3-CD98-417E-A274-2053EB045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8274" cy="43513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endParaRPr lang="en-US" dirty="0"/>
          </a:p>
          <a:p>
            <a:pPr lvl="0"/>
            <a:endParaRPr lang="en-US" dirty="0"/>
          </a:p>
          <a:p>
            <a:pPr marL="3200400" lvl="7" indent="0">
              <a:buNone/>
            </a:pPr>
            <a:endParaRPr lang="en-US" sz="600" dirty="0"/>
          </a:p>
          <a:p>
            <a:pPr marL="3200400" lvl="7" indent="0">
              <a:buNone/>
            </a:pPr>
            <a:r>
              <a:rPr lang="en-US" dirty="0"/>
              <a:t>		(darker circle is what is observed; white circles what is learned)</a:t>
            </a:r>
          </a:p>
          <a:p>
            <a:pPr marL="0" lvl="0" indent="0">
              <a:buNone/>
            </a:pPr>
            <a:endParaRPr lang="en-US" sz="300" dirty="0"/>
          </a:p>
          <a:p>
            <a:pPr marL="0" lvl="0" indent="0">
              <a:buNone/>
            </a:pPr>
            <a:endParaRPr lang="en-US" sz="300" dirty="0"/>
          </a:p>
          <a:p>
            <a:pPr marL="0" lvl="0" indent="0">
              <a:buNone/>
            </a:pPr>
            <a:r>
              <a:rPr lang="en-US" dirty="0"/>
              <a:t>The topic model learns </a:t>
            </a:r>
            <a:r>
              <a:rPr lang="en-US" b="1" u="sng" dirty="0"/>
              <a:t>only</a:t>
            </a:r>
            <a:r>
              <a:rPr lang="en-US" dirty="0"/>
              <a:t> from the observed words co-occurrences in documents. </a:t>
            </a:r>
            <a:br>
              <a:rPr lang="en-US" dirty="0"/>
            </a:br>
            <a:endParaRPr lang="en-US" sz="1200" dirty="0"/>
          </a:p>
          <a:p>
            <a:pPr marL="0" lvl="0" indent="0">
              <a:buNone/>
            </a:pPr>
            <a:r>
              <a:rPr lang="en-US" b="1" dirty="0"/>
              <a:t>Assumption</a:t>
            </a:r>
            <a:r>
              <a:rPr lang="en-US" dirty="0"/>
              <a:t>: identical generative processes behind texts in a corpora: documents are created based on drawing from a fixed set of topics—unchanging over time, independent of who generated the topics, etc.</a:t>
            </a:r>
          </a:p>
          <a:p>
            <a:pPr lvl="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7E370-D461-4B87-AD9F-EF5BF2B03CF2}"/>
              </a:ext>
            </a:extLst>
          </p:cNvPr>
          <p:cNvSpPr txBox="1"/>
          <p:nvPr/>
        </p:nvSpPr>
        <p:spPr>
          <a:xfrm>
            <a:off x="6783976" y="6492875"/>
            <a:ext cx="532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Source Sans Pro" panose="020B0503030403020204" pitchFamily="34" charset="0"/>
              </a:rPr>
              <a:t>Richard Haans, Erasmus University Rotterdam, August 7</a:t>
            </a:r>
            <a:r>
              <a:rPr lang="en-US" sz="1200" baseline="30000" dirty="0">
                <a:latin typeface="Source Sans Pro" panose="020B0503030403020204" pitchFamily="34" charset="0"/>
              </a:rPr>
              <a:t>th</a:t>
            </a:r>
            <a:r>
              <a:rPr lang="en-US" sz="1200" dirty="0">
                <a:latin typeface="Source Sans Pro" panose="020B0503030403020204" pitchFamily="34" charset="0"/>
              </a:rPr>
              <a:t>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EC25C-08DF-4002-B75C-19DF9B3F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436" y="554198"/>
            <a:ext cx="6126812" cy="240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4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C8AA-DA03-4E0F-86FD-671D2687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EFCF3-CD98-417E-A274-2053EB045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dirty="0"/>
          </a:p>
          <a:p>
            <a:pPr lvl="0"/>
            <a:endParaRPr lang="en-US" dirty="0"/>
          </a:p>
          <a:p>
            <a:pPr marL="0" lvl="0" indent="0">
              <a:buNone/>
            </a:pPr>
            <a:endParaRPr lang="en-US" sz="1400" dirty="0"/>
          </a:p>
          <a:p>
            <a:pPr marL="0" lvl="0" indent="0">
              <a:buNone/>
            </a:pPr>
            <a:r>
              <a:rPr lang="en-US" dirty="0"/>
              <a:t>A recent innovation is the ability  to incorporate information from metadata into the estimation of the topic-word distribution or the document-topic proportions. Most common is the latter. </a:t>
            </a:r>
          </a:p>
          <a:p>
            <a:pPr marL="0" lvl="0" indent="0">
              <a:buNone/>
            </a:pPr>
            <a:endParaRPr lang="en-US" sz="400" dirty="0"/>
          </a:p>
          <a:p>
            <a:pPr marL="0" lvl="0" indent="0">
              <a:buNone/>
            </a:pPr>
            <a:r>
              <a:rPr lang="en-US" dirty="0"/>
              <a:t>This enables understanding how e.g. characteristics of the document producer or contextual factors shape the extent to which topics are used in documents. 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7E370-D461-4B87-AD9F-EF5BF2B03CF2}"/>
              </a:ext>
            </a:extLst>
          </p:cNvPr>
          <p:cNvSpPr txBox="1"/>
          <p:nvPr/>
        </p:nvSpPr>
        <p:spPr>
          <a:xfrm>
            <a:off x="6783976" y="6492875"/>
            <a:ext cx="532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Source Sans Pro" panose="020B0503030403020204" pitchFamily="34" charset="0"/>
              </a:rPr>
              <a:t>Richard Haans, Erasmus University Rotterdam, August 7</a:t>
            </a:r>
            <a:r>
              <a:rPr lang="en-US" sz="1200" baseline="30000" dirty="0">
                <a:latin typeface="Source Sans Pro" panose="020B0503030403020204" pitchFamily="34" charset="0"/>
              </a:rPr>
              <a:t>th</a:t>
            </a:r>
            <a:r>
              <a:rPr lang="en-US" sz="1200" dirty="0">
                <a:latin typeface="Source Sans Pro" panose="020B0503030403020204" pitchFamily="34" charset="0"/>
              </a:rPr>
              <a:t>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B1303-7B79-4B27-8A0C-6F7DC7CCD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850" y="569620"/>
            <a:ext cx="5758206" cy="237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C8AA-DA03-4E0F-86FD-671D2687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EFCF3-CD98-417E-A274-2053EB045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898"/>
            <a:ext cx="10515600" cy="435133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Roberts, M. E., Stewart, B. M., Tingley, D., Lucas, C., </a:t>
            </a:r>
            <a:r>
              <a:rPr lang="en-US" sz="1800" dirty="0" err="1"/>
              <a:t>Leder</a:t>
            </a:r>
            <a:r>
              <a:rPr lang="en-US" sz="1800" dirty="0"/>
              <a:t>‐Luis, J., </a:t>
            </a:r>
            <a:r>
              <a:rPr lang="en-US" sz="1800" dirty="0" err="1"/>
              <a:t>Gadarian</a:t>
            </a:r>
            <a:r>
              <a:rPr lang="en-US" sz="1800" dirty="0"/>
              <a:t>, S. K., Albertson, B., &amp; Rand, D. G. (2014). Structural Topic Models for Open-Ended Survey Responses. </a:t>
            </a:r>
            <a:r>
              <a:rPr lang="en-US" sz="1800" i="1" dirty="0"/>
              <a:t>American Journal of Political Science</a:t>
            </a:r>
            <a:r>
              <a:rPr lang="en-US" sz="1800" dirty="0"/>
              <a:t>, </a:t>
            </a:r>
            <a:r>
              <a:rPr lang="en-US" sz="1800" i="1" dirty="0"/>
              <a:t>58</a:t>
            </a:r>
            <a:r>
              <a:rPr lang="en-US" sz="1800" dirty="0"/>
              <a:t>(4), 1064–1082. </a:t>
            </a:r>
            <a:r>
              <a:rPr lang="en-US" sz="1800" dirty="0">
                <a:hlinkClick r:id="rId2" tooltip="Original URL: https://doi.org/10.1111/ajps.12103. Click or tap if you trust this link."/>
              </a:rPr>
              <a:t>https://doi.org/10.1111/ajps.12103</a:t>
            </a:r>
            <a:endParaRPr lang="en-US" sz="1800" dirty="0"/>
          </a:p>
          <a:p>
            <a:r>
              <a:rPr lang="en-US" sz="1800" dirty="0"/>
              <a:t>Roberts, M. E., Stewart, B. M., &amp; </a:t>
            </a:r>
            <a:r>
              <a:rPr lang="en-US" sz="1800" dirty="0" err="1"/>
              <a:t>Airoldi</a:t>
            </a:r>
            <a:r>
              <a:rPr lang="en-US" sz="1800" dirty="0"/>
              <a:t>, E. M. (2016). A Model of Text for Experimentation in the Social Sciences. </a:t>
            </a:r>
            <a:r>
              <a:rPr lang="en-US" sz="1800" i="1" dirty="0"/>
              <a:t>Journal of the American Statistical Association</a:t>
            </a:r>
            <a:r>
              <a:rPr lang="en-US" sz="1800" dirty="0"/>
              <a:t>, </a:t>
            </a:r>
            <a:r>
              <a:rPr lang="en-US" sz="1800" i="1" dirty="0"/>
              <a:t>111</a:t>
            </a:r>
            <a:r>
              <a:rPr lang="en-US" sz="1800" dirty="0"/>
              <a:t>(515), 988–1003. </a:t>
            </a:r>
            <a:r>
              <a:rPr lang="en-US" sz="1800" dirty="0">
                <a:hlinkClick r:id="rId3" tooltip="Original URL: https://doi.org/10.1080/01621459.2016.1141684. Click or tap if you trust this link."/>
              </a:rPr>
              <a:t>https://doi.org/10.1080/01621459.2016.1141684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/>
              <a:t>Schmiedel</a:t>
            </a:r>
            <a:r>
              <a:rPr lang="en-US" sz="1800" dirty="0"/>
              <a:t>, T., Müller, O., &amp; </a:t>
            </a:r>
            <a:r>
              <a:rPr lang="en-US" sz="1800" dirty="0" err="1"/>
              <a:t>vom</a:t>
            </a:r>
            <a:r>
              <a:rPr lang="en-US" sz="1800" dirty="0"/>
              <a:t> </a:t>
            </a:r>
            <a:r>
              <a:rPr lang="en-US" sz="1800" dirty="0" err="1"/>
              <a:t>Brocke</a:t>
            </a:r>
            <a:r>
              <a:rPr lang="en-US" sz="1800" dirty="0"/>
              <a:t>, J. (2018). Topic Modeling as a Strategy of Inquiry in Organizational Research: A Tutorial With an Application Example on Organizational Culture. </a:t>
            </a:r>
            <a:r>
              <a:rPr lang="en-US" sz="1800" i="1" dirty="0"/>
              <a:t>Organizational Research Methods</a:t>
            </a:r>
            <a:r>
              <a:rPr lang="en-US" sz="1800" dirty="0"/>
              <a:t>, 109442811877385. </a:t>
            </a:r>
            <a:r>
              <a:rPr lang="en-US" sz="1800" dirty="0">
                <a:hlinkClick r:id="rId4" tooltip="Original URL: https://doi.org/10.1177/1094428118773858. Click or tap if you trust this link."/>
              </a:rPr>
              <a:t>https://doi.org/10.1177/1094428118773858</a:t>
            </a:r>
            <a:endParaRPr lang="en-US" sz="1800" dirty="0"/>
          </a:p>
          <a:p>
            <a:pPr marL="0" lvl="0" indent="0">
              <a:buNone/>
            </a:pPr>
            <a:endParaRPr lang="en-US" sz="600" dirty="0"/>
          </a:p>
          <a:p>
            <a:pPr marL="0" lvl="0" indent="0">
              <a:buNone/>
            </a:pPr>
            <a:r>
              <a:rPr lang="en-US" sz="2400" dirty="0"/>
              <a:t>See: </a:t>
            </a:r>
            <a:r>
              <a:rPr lang="en-US" sz="2400" dirty="0">
                <a:hlinkClick r:id="rId5"/>
              </a:rPr>
              <a:t>https://www.structuraltopicmodel.com/</a:t>
            </a:r>
            <a:r>
              <a:rPr lang="en-US" sz="2400" dirty="0"/>
              <a:t> for info on the method and applications. </a:t>
            </a:r>
          </a:p>
          <a:p>
            <a:pPr marL="0" lvl="0" indent="0">
              <a:buNone/>
            </a:pPr>
            <a:r>
              <a:rPr lang="en-US" sz="2400" dirty="0"/>
              <a:t>In particular: the </a:t>
            </a:r>
            <a:r>
              <a:rPr lang="en-US" sz="2400" b="1" u="sng" dirty="0"/>
              <a:t>‘STM’</a:t>
            </a:r>
            <a:r>
              <a:rPr lang="en-US" sz="2400" b="1" dirty="0"/>
              <a:t> </a:t>
            </a:r>
            <a:r>
              <a:rPr lang="en-US" sz="2400" dirty="0"/>
              <a:t>package in R opens many uses. 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7E370-D461-4B87-AD9F-EF5BF2B03CF2}"/>
              </a:ext>
            </a:extLst>
          </p:cNvPr>
          <p:cNvSpPr txBox="1"/>
          <p:nvPr/>
        </p:nvSpPr>
        <p:spPr>
          <a:xfrm>
            <a:off x="6783976" y="6492875"/>
            <a:ext cx="532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Source Sans Pro" panose="020B0503030403020204" pitchFamily="34" charset="0"/>
              </a:rPr>
              <a:t>Richard Haans, Erasmus University Rotterdam, August 7</a:t>
            </a:r>
            <a:r>
              <a:rPr lang="en-US" sz="1200" baseline="30000" dirty="0">
                <a:latin typeface="Source Sans Pro" panose="020B0503030403020204" pitchFamily="34" charset="0"/>
              </a:rPr>
              <a:t>th</a:t>
            </a:r>
            <a:r>
              <a:rPr lang="en-US" sz="1200" dirty="0">
                <a:latin typeface="Source Sans Pro" panose="020B0503030403020204" pitchFamily="34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09746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C8AA-DA03-4E0F-86FD-671D2687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‘STM’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EFCF3-CD98-417E-A274-2053EB045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898"/>
            <a:ext cx="10515600" cy="4351338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400" dirty="0"/>
              <a:t>The STM package in R is attractive because essentially works from the basic topic modeling approach using packages like ‘</a:t>
            </a:r>
            <a:r>
              <a:rPr lang="en-US" sz="2400" dirty="0" err="1"/>
              <a:t>topicmodels</a:t>
            </a:r>
            <a:r>
              <a:rPr lang="en-US" sz="2400" dirty="0"/>
              <a:t>’. </a:t>
            </a:r>
          </a:p>
          <a:p>
            <a:pPr marL="0" lvl="0" indent="0">
              <a:buNone/>
            </a:pPr>
            <a:endParaRPr lang="en-US" sz="1100" dirty="0"/>
          </a:p>
          <a:p>
            <a:pPr marL="0" lvl="0" indent="0">
              <a:buNone/>
            </a:pPr>
            <a:r>
              <a:rPr lang="en-US" sz="2400" dirty="0"/>
              <a:t>See e.g. the materials from </a:t>
            </a:r>
            <a:r>
              <a:rPr lang="en-US" sz="2400" dirty="0">
                <a:hlinkClick r:id="rId2"/>
              </a:rPr>
              <a:t>https://ideas-repo.github.io/workshops/</a:t>
            </a:r>
            <a:r>
              <a:rPr lang="en-US" sz="2400" dirty="0"/>
              <a:t> </a:t>
            </a:r>
            <a:endParaRPr lang="en-US" sz="1600" dirty="0"/>
          </a:p>
          <a:p>
            <a:pPr marL="0" lvl="0" indent="0">
              <a:buNone/>
            </a:pPr>
            <a:r>
              <a:rPr lang="en-US" sz="2400" dirty="0"/>
              <a:t>The metadata that was used </a:t>
            </a:r>
            <a:r>
              <a:rPr lang="en-US" sz="2400" i="1" dirty="0"/>
              <a:t>ex post </a:t>
            </a:r>
            <a:r>
              <a:rPr lang="en-US" sz="2400" dirty="0"/>
              <a:t>in those sessions can now be incorporated directly into the topic model.</a:t>
            </a:r>
          </a:p>
          <a:p>
            <a:pPr marL="457200" lvl="0" indent="-457200">
              <a:buFont typeface="+mj-lt"/>
              <a:buAutoNum type="arabicPeriod"/>
            </a:pPr>
            <a:endParaRPr lang="en-US" sz="2400" dirty="0"/>
          </a:p>
          <a:p>
            <a:pPr marL="0" lvl="0" indent="0">
              <a:buNone/>
            </a:pP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7E370-D461-4B87-AD9F-EF5BF2B03CF2}"/>
              </a:ext>
            </a:extLst>
          </p:cNvPr>
          <p:cNvSpPr txBox="1"/>
          <p:nvPr/>
        </p:nvSpPr>
        <p:spPr>
          <a:xfrm>
            <a:off x="6783976" y="6492875"/>
            <a:ext cx="532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Source Sans Pro" panose="020B0503030403020204" pitchFamily="34" charset="0"/>
              </a:rPr>
              <a:t>Richard Haans, Erasmus University Rotterdam, August 7</a:t>
            </a:r>
            <a:r>
              <a:rPr lang="en-US" sz="1200" baseline="30000" dirty="0">
                <a:latin typeface="Source Sans Pro" panose="020B0503030403020204" pitchFamily="34" charset="0"/>
              </a:rPr>
              <a:t>th</a:t>
            </a:r>
            <a:r>
              <a:rPr lang="en-US" sz="1200" dirty="0">
                <a:latin typeface="Source Sans Pro" panose="020B0503030403020204" pitchFamily="34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69563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C8AA-DA03-4E0F-86FD-671D2687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Usual </a:t>
            </a:r>
            <a:r>
              <a:rPr lang="en-US" sz="6000" dirty="0" smtClean="0"/>
              <a:t>workflow (the practice)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EFCF3-CD98-417E-A274-2053EB045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898"/>
            <a:ext cx="10515600" cy="4351338"/>
          </a:xfrm>
        </p:spPr>
        <p:txBody>
          <a:bodyPr>
            <a:no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sz="2400" dirty="0"/>
              <a:t>Read the corpus; clean as usual using packages like ‘</a:t>
            </a:r>
            <a:r>
              <a:rPr lang="en-US" sz="2400" i="1" dirty="0">
                <a:solidFill>
                  <a:schemeClr val="accent1"/>
                </a:solidFill>
              </a:rPr>
              <a:t>tm</a:t>
            </a:r>
            <a:r>
              <a:rPr lang="en-US" sz="2400" dirty="0"/>
              <a:t>’ (see 2017 session).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400" dirty="0"/>
              <a:t>Turn corpus into document-term matrix.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400" dirty="0"/>
              <a:t>Read the metadata; make sure sequence of documents is identical to the sequence in the corpus / </a:t>
            </a:r>
            <a:r>
              <a:rPr lang="en-US" sz="2400" dirty="0" err="1"/>
              <a:t>dtm</a:t>
            </a:r>
            <a:r>
              <a:rPr lang="en-US" sz="2400" dirty="0"/>
              <a:t> (sorting can be different).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400" dirty="0"/>
              <a:t>Use the </a:t>
            </a:r>
            <a:r>
              <a:rPr lang="en-US" sz="2400" i="1" dirty="0" err="1">
                <a:solidFill>
                  <a:schemeClr val="accent1"/>
                </a:solidFill>
              </a:rPr>
              <a:t>readCorpus</a:t>
            </a:r>
            <a:r>
              <a:rPr lang="en-US" sz="2400" dirty="0"/>
              <a:t> function with “</a:t>
            </a:r>
            <a:r>
              <a:rPr lang="en-US" sz="2400" i="1" dirty="0">
                <a:solidFill>
                  <a:schemeClr val="accent1"/>
                </a:solidFill>
              </a:rPr>
              <a:t>type = c("slam")</a:t>
            </a:r>
            <a:r>
              <a:rPr lang="en-US" sz="2400" dirty="0"/>
              <a:t>”to convert the </a:t>
            </a:r>
            <a:r>
              <a:rPr lang="en-US" sz="2400" dirty="0" err="1"/>
              <a:t>dtm</a:t>
            </a:r>
            <a:r>
              <a:rPr lang="en-US" sz="2400" dirty="0"/>
              <a:t> to the STM format. Add the metadata (again; sorting has to be identical). 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400" dirty="0"/>
              <a:t>Use functions like </a:t>
            </a:r>
            <a:r>
              <a:rPr lang="en-US" sz="2400" i="1" dirty="0" err="1">
                <a:solidFill>
                  <a:schemeClr val="accent1"/>
                </a:solidFill>
              </a:rPr>
              <a:t>searchK</a:t>
            </a:r>
            <a:r>
              <a:rPr lang="en-US" sz="2400" i="1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identify best-fitting number of topics; </a:t>
            </a:r>
            <a:r>
              <a:rPr lang="en-US" sz="2400" i="1" dirty="0" err="1">
                <a:solidFill>
                  <a:srgbClr val="0070AF"/>
                </a:solidFill>
              </a:rPr>
              <a:t>stm</a:t>
            </a:r>
            <a:r>
              <a:rPr lang="en-US" sz="2400" i="1" dirty="0">
                <a:solidFill>
                  <a:srgbClr val="0070AF"/>
                </a:solidFill>
              </a:rPr>
              <a:t> </a:t>
            </a:r>
            <a:r>
              <a:rPr lang="en-US" sz="2400" dirty="0"/>
              <a:t>to estimate the selected model; </a:t>
            </a:r>
            <a:r>
              <a:rPr lang="en-US" sz="2400" i="1" dirty="0" err="1">
                <a:solidFill>
                  <a:srgbClr val="0070AF"/>
                </a:solidFill>
              </a:rPr>
              <a:t>labelTopics</a:t>
            </a:r>
            <a:r>
              <a:rPr lang="en-US" sz="2400" dirty="0"/>
              <a:t> to render topics; and </a:t>
            </a:r>
            <a:r>
              <a:rPr lang="en-US" sz="2400" i="1" dirty="0" err="1">
                <a:solidFill>
                  <a:srgbClr val="0070AF"/>
                </a:solidFill>
              </a:rPr>
              <a:t>estimateEffect</a:t>
            </a:r>
            <a:r>
              <a:rPr lang="en-US" sz="2400" dirty="0"/>
              <a:t> and </a:t>
            </a:r>
            <a:r>
              <a:rPr lang="en-US" sz="2400" i="1" dirty="0">
                <a:solidFill>
                  <a:srgbClr val="0070AF"/>
                </a:solidFill>
              </a:rPr>
              <a:t>plot </a:t>
            </a:r>
            <a:r>
              <a:rPr lang="en-US" sz="2400" dirty="0"/>
              <a:t>to interpret effects of covariates. </a:t>
            </a:r>
            <a:endParaRPr lang="en-US" sz="2400" i="1" dirty="0">
              <a:solidFill>
                <a:srgbClr val="0070AF"/>
              </a:solidFill>
            </a:endParaRPr>
          </a:p>
          <a:p>
            <a:pPr marL="0" lvl="0" indent="0">
              <a:buNone/>
            </a:pP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7E370-D461-4B87-AD9F-EF5BF2B03CF2}"/>
              </a:ext>
            </a:extLst>
          </p:cNvPr>
          <p:cNvSpPr txBox="1"/>
          <p:nvPr/>
        </p:nvSpPr>
        <p:spPr>
          <a:xfrm>
            <a:off x="6783976" y="6492875"/>
            <a:ext cx="532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Source Sans Pro" panose="020B0503030403020204" pitchFamily="34" charset="0"/>
              </a:rPr>
              <a:t>Richard Haans, Erasmus University Rotterdam, August 7</a:t>
            </a:r>
            <a:r>
              <a:rPr lang="en-US" sz="1200" baseline="30000" dirty="0">
                <a:latin typeface="Source Sans Pro" panose="020B0503030403020204" pitchFamily="34" charset="0"/>
              </a:rPr>
              <a:t>th</a:t>
            </a:r>
            <a:r>
              <a:rPr lang="en-US" sz="1200" dirty="0">
                <a:latin typeface="Source Sans Pro" panose="020B0503030403020204" pitchFamily="34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90329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742B037-5A3A-DB42-8264-D5DA1B0EAE4B}"/>
              </a:ext>
            </a:extLst>
          </p:cNvPr>
          <p:cNvSpPr/>
          <p:nvPr/>
        </p:nvSpPr>
        <p:spPr>
          <a:xfrm>
            <a:off x="0" y="4489644"/>
            <a:ext cx="12192000" cy="1184317"/>
          </a:xfrm>
          <a:prstGeom prst="rect">
            <a:avLst/>
          </a:prstGeom>
          <a:solidFill>
            <a:srgbClr val="0070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4C8AA-DA03-4E0F-86FD-671D26877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60" y="313135"/>
            <a:ext cx="11531540" cy="1325563"/>
          </a:xfrm>
        </p:spPr>
        <p:txBody>
          <a:bodyPr>
            <a:noAutofit/>
          </a:bodyPr>
          <a:lstStyle/>
          <a:p>
            <a:r>
              <a:rPr lang="en-US" sz="5400" dirty="0"/>
              <a:t>A Research Application &amp; Exercise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7E370-D461-4B87-AD9F-EF5BF2B03CF2}"/>
              </a:ext>
            </a:extLst>
          </p:cNvPr>
          <p:cNvSpPr txBox="1"/>
          <p:nvPr/>
        </p:nvSpPr>
        <p:spPr>
          <a:xfrm>
            <a:off x="6783976" y="6492875"/>
            <a:ext cx="532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Source Sans Pro" panose="020B0503030403020204" pitchFamily="34" charset="0"/>
              </a:rPr>
              <a:t>Rodrigo Valadao, University of Alberta, August 7</a:t>
            </a:r>
            <a:r>
              <a:rPr lang="en-US" sz="1200" baseline="30000" dirty="0">
                <a:latin typeface="Source Sans Pro" panose="020B0503030403020204" pitchFamily="34" charset="0"/>
              </a:rPr>
              <a:t>th</a:t>
            </a:r>
            <a:r>
              <a:rPr lang="en-US" sz="1200" dirty="0">
                <a:latin typeface="Source Sans Pro" panose="020B0503030403020204" pitchFamily="34" charset="0"/>
              </a:rPr>
              <a:t> 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C04CE9-A406-344B-BE06-DB104D3B547C}"/>
              </a:ext>
            </a:extLst>
          </p:cNvPr>
          <p:cNvSpPr txBox="1"/>
          <p:nvPr/>
        </p:nvSpPr>
        <p:spPr>
          <a:xfrm>
            <a:off x="471858" y="1686908"/>
            <a:ext cx="2347542" cy="52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Barlow"/>
              <a:buChar char="▪"/>
              <a:defRPr sz="1000">
                <a:solidFill>
                  <a:srgbClr val="434343"/>
                </a:solidFill>
                <a:latin typeface="Barlow"/>
                <a:ea typeface="Barlow"/>
                <a:cs typeface="Barlow"/>
              </a:defRPr>
            </a:lvl1pPr>
          </a:lstStyle>
          <a:p>
            <a:pPr marL="0" indent="0"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lang="en-US" sz="1600" b="1" dirty="0">
                <a:solidFill>
                  <a:srgbClr val="730058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Barlow"/>
              </a:rPr>
              <a:t>EARLY MOMENTS OF INSTITUTIONAL CHANGE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254A56-5011-C54C-8E0F-75C79B2653F3}"/>
              </a:ext>
            </a:extLst>
          </p:cNvPr>
          <p:cNvSpPr txBox="1"/>
          <p:nvPr/>
        </p:nvSpPr>
        <p:spPr>
          <a:xfrm>
            <a:off x="3413859" y="1768367"/>
            <a:ext cx="1584480" cy="360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spcBef>
                <a:spcPts val="600"/>
              </a:spcBef>
              <a:buClr>
                <a:schemeClr val="accent1"/>
              </a:buClr>
              <a:buSzPct val="100000"/>
              <a:buFont typeface="Barlow"/>
              <a:buNone/>
              <a:defRPr sz="1200" b="1">
                <a:solidFill>
                  <a:schemeClr val="dk1"/>
                </a:solidFill>
                <a:latin typeface="Barlow"/>
                <a:ea typeface="Barlow"/>
                <a:cs typeface="Barlow"/>
              </a:defRPr>
            </a:lvl1pPr>
          </a:lstStyle>
          <a:p>
            <a:r>
              <a:rPr lang="en-US" sz="1600" dirty="0">
                <a:solidFill>
                  <a:srgbClr val="730058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Barlow"/>
              </a:rPr>
              <a:t>POSSIBILITIES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B9D6B4-9EFE-7D4A-AF7B-6E9AD471FF2D}"/>
              </a:ext>
            </a:extLst>
          </p:cNvPr>
          <p:cNvSpPr txBox="1"/>
          <p:nvPr/>
        </p:nvSpPr>
        <p:spPr>
          <a:xfrm>
            <a:off x="6366858" y="1760567"/>
            <a:ext cx="2462822" cy="3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spcBef>
                <a:spcPts val="600"/>
              </a:spcBef>
              <a:buClr>
                <a:schemeClr val="accent1"/>
              </a:buClr>
              <a:buSzPct val="100000"/>
              <a:buFont typeface="Barlow"/>
              <a:buNone/>
              <a:defRPr sz="1200" b="1">
                <a:solidFill>
                  <a:schemeClr val="dk1"/>
                </a:solidFill>
                <a:latin typeface="Barlow"/>
                <a:ea typeface="Barlow"/>
                <a:cs typeface="Barlow"/>
              </a:defRPr>
            </a:lvl1pPr>
          </a:lstStyle>
          <a:p>
            <a:r>
              <a:rPr lang="en-US" sz="1600" dirty="0">
                <a:solidFill>
                  <a:srgbClr val="730058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Barlow"/>
              </a:rPr>
              <a:t>CATEGORY SCHEMAS</a:t>
            </a:r>
          </a:p>
        </p:txBody>
      </p:sp>
      <p:sp>
        <p:nvSpPr>
          <p:cNvPr id="22" name="Google Shape;98;p15">
            <a:extLst>
              <a:ext uri="{FF2B5EF4-FFF2-40B4-BE49-F238E27FC236}">
                <a16:creationId xmlns:a16="http://schemas.microsoft.com/office/drawing/2014/main" id="{8092D6B1-5279-1A47-8D78-77512FC595FF}"/>
              </a:ext>
            </a:extLst>
          </p:cNvPr>
          <p:cNvSpPr txBox="1">
            <a:spLocks/>
          </p:cNvSpPr>
          <p:nvPr/>
        </p:nvSpPr>
        <p:spPr>
          <a:xfrm>
            <a:off x="419160" y="2342004"/>
            <a:ext cx="2520000" cy="1631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900">
                <a:solidFill>
                  <a:srgbClr val="434343"/>
                </a:solidFill>
                <a:latin typeface="Barlow" panose="020B0604020202020204" charset="0"/>
                <a:cs typeface="Calibri" panose="020F0502020204030204" pitchFamily="34" charset="0"/>
              </a:defRPr>
            </a:lvl1pPr>
          </a:lstStyle>
          <a:p>
            <a:pPr marL="0" indent="0">
              <a:buSzPct val="100000"/>
              <a:buNone/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Enable and constrain </a:t>
            </a:r>
            <a:r>
              <a:rPr lang="en-US" sz="1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possibilities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 for institutional change. </a:t>
            </a:r>
          </a:p>
          <a:p>
            <a:pPr marL="185738" indent="0" algn="r">
              <a:buSzPct val="100000"/>
              <a:buNone/>
            </a:pPr>
            <a:r>
              <a:rPr lang="en-US" sz="11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(Hannigan &amp; </a:t>
            </a:r>
            <a:r>
              <a:rPr lang="en-US" sz="1100" i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Casasnovas</a:t>
            </a:r>
            <a:r>
              <a:rPr lang="en-US" sz="11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, 2020; Obstfeld et al., 2020; Thompson et al., 2018; </a:t>
            </a:r>
            <a:r>
              <a:rPr lang="en-US" sz="11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Roboto Condensed Light"/>
              </a:rPr>
              <a:t>Lounsbury and Glynn, 2019)</a:t>
            </a:r>
            <a:endParaRPr lang="en-US" sz="11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sym typeface="Wingdings" panose="05000000000000000000" pitchFamily="2" charset="2"/>
            </a:endParaRPr>
          </a:p>
        </p:txBody>
      </p:sp>
      <p:sp>
        <p:nvSpPr>
          <p:cNvPr id="23" name="Isosceles Triangle 42">
            <a:extLst>
              <a:ext uri="{FF2B5EF4-FFF2-40B4-BE49-F238E27FC236}">
                <a16:creationId xmlns:a16="http://schemas.microsoft.com/office/drawing/2014/main" id="{775DD767-142B-6349-A0E6-D51B8ADD28E4}"/>
              </a:ext>
            </a:extLst>
          </p:cNvPr>
          <p:cNvSpPr/>
          <p:nvPr/>
        </p:nvSpPr>
        <p:spPr>
          <a:xfrm rot="16200000" flipV="1">
            <a:off x="3049958" y="1927307"/>
            <a:ext cx="375695" cy="16921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33299B-E923-184E-A015-82F838B8F5BB}"/>
              </a:ext>
            </a:extLst>
          </p:cNvPr>
          <p:cNvSpPr/>
          <p:nvPr/>
        </p:nvSpPr>
        <p:spPr>
          <a:xfrm>
            <a:off x="3363720" y="2342004"/>
            <a:ext cx="2520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1450" indent="-171450">
              <a:spcBef>
                <a:spcPts val="6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Roboto Condensed Light"/>
              </a:rPr>
              <a:t>Discursively constituted.</a:t>
            </a:r>
          </a:p>
          <a:p>
            <a:pPr marL="171450" indent="-171450">
              <a:spcBef>
                <a:spcPts val="6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Roboto Condensed Light"/>
              </a:rPr>
              <a:t>Precursor to action.</a:t>
            </a:r>
          </a:p>
          <a:p>
            <a:pPr marL="171450" indent="-171450">
              <a:spcBef>
                <a:spcPts val="6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Roboto Condensed Light"/>
              </a:rPr>
              <a:t>Interstices of identity positions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shaped by </a:t>
            </a:r>
            <a:r>
              <a:rPr lang="en-US" sz="1400" b="1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category schemas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. </a:t>
            </a:r>
          </a:p>
          <a:p>
            <a:pPr marL="185738" algn="r"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en-US" sz="1100" i="1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(Lounsbury and Glynn, 2019)</a:t>
            </a:r>
            <a:endParaRPr lang="en-US" sz="1100" i="1" dirty="0"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  <a:sym typeface="Roboto Condensed Light"/>
            </a:endParaRPr>
          </a:p>
        </p:txBody>
      </p:sp>
      <p:sp>
        <p:nvSpPr>
          <p:cNvPr id="25" name="Isosceles Triangle 42">
            <a:extLst>
              <a:ext uri="{FF2B5EF4-FFF2-40B4-BE49-F238E27FC236}">
                <a16:creationId xmlns:a16="http://schemas.microsoft.com/office/drawing/2014/main" id="{B9C23224-4077-D448-A3C6-B2DB19BFC613}"/>
              </a:ext>
            </a:extLst>
          </p:cNvPr>
          <p:cNvSpPr/>
          <p:nvPr/>
        </p:nvSpPr>
        <p:spPr>
          <a:xfrm rot="16200000" flipV="1">
            <a:off x="5995434" y="1927307"/>
            <a:ext cx="375695" cy="16921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CF7AB6-FE35-2B4C-AE27-42215FBCF40D}"/>
              </a:ext>
            </a:extLst>
          </p:cNvPr>
          <p:cNvSpPr/>
          <p:nvPr/>
        </p:nvSpPr>
        <p:spPr>
          <a:xfrm>
            <a:off x="4180961" y="2419912"/>
            <a:ext cx="1764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80000"/>
            </a:pPr>
            <a:endParaRPr lang="en-US" sz="1000" dirty="0">
              <a:solidFill>
                <a:srgbClr val="434343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5F64BB-9F3C-BB46-B5DE-89217C40EEFE}"/>
              </a:ext>
            </a:extLst>
          </p:cNvPr>
          <p:cNvSpPr/>
          <p:nvPr/>
        </p:nvSpPr>
        <p:spPr>
          <a:xfrm>
            <a:off x="6308280" y="2329304"/>
            <a:ext cx="252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Analytically, by the time product categories coalesce in a market or industry, </a:t>
            </a:r>
            <a:r>
              <a:rPr lang="en-US" sz="1400" b="1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we have already lost sight of the early moments of institutional change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. </a:t>
            </a:r>
          </a:p>
          <a:p>
            <a:pPr marL="171450" indent="-171450">
              <a:spcBef>
                <a:spcPts val="6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</a:pP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17BBDB-3430-5D4A-835C-DAE3A0E170D3}"/>
              </a:ext>
            </a:extLst>
          </p:cNvPr>
          <p:cNvSpPr/>
          <p:nvPr/>
        </p:nvSpPr>
        <p:spPr>
          <a:xfrm>
            <a:off x="9252840" y="2358574"/>
            <a:ext cx="2520000" cy="1846659"/>
          </a:xfrm>
          <a:prstGeom prst="rect">
            <a:avLst/>
          </a:prstGeom>
        </p:spPr>
        <p:txBody>
          <a:bodyPr wrap="square" tIns="0" anchor="t" anchorCtr="0">
            <a:spAutoFit/>
          </a:bodyPr>
          <a:lstStyle/>
          <a:p>
            <a:pPr marL="179388" lvl="1" indent="-171450">
              <a:spcAft>
                <a:spcPts val="6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sym typeface="Barlow"/>
              </a:rPr>
              <a:t>Product categories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itchFamily="2" charset="2"/>
              </a:rPr>
              <a:t>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sym typeface="Barlow"/>
              </a:rPr>
              <a:t> cognitive infrastructure of markets </a:t>
            </a:r>
            <a:r>
              <a:rPr lang="en-US" sz="1400" i="1" dirty="0">
                <a:latin typeface="Source Sans Pro" panose="020B0503030403020204" pitchFamily="34" charset="0"/>
                <a:ea typeface="Source Sans Pro" panose="020B0503030403020204" pitchFamily="34" charset="0"/>
                <a:sym typeface="Barlow"/>
              </a:rPr>
              <a:t>(Lounsbury and Rao, 2004).</a:t>
            </a:r>
            <a:endParaRPr lang="en-CA" sz="1400" dirty="0">
              <a:latin typeface="Source Sans Pro" panose="020B0503030403020204" pitchFamily="34" charset="0"/>
              <a:ea typeface="Source Sans Pro" panose="020B0503030403020204" pitchFamily="34" charset="0"/>
              <a:sym typeface="Barlow"/>
            </a:endParaRPr>
          </a:p>
          <a:p>
            <a:pPr marL="179388" lvl="1" indent="-171450">
              <a:spcAft>
                <a:spcPts val="60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sym typeface="Barlow"/>
              </a:rPr>
              <a:t>Meaning infrastructure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itchFamily="2" charset="2"/>
              </a:rPr>
              <a:t> </a:t>
            </a:r>
            <a:r>
              <a:rPr lang="en-US" sz="1400" b="1" dirty="0">
                <a:solidFill>
                  <a:srgbClr val="0070A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Barlow"/>
              </a:rPr>
              <a:t>building blocks of an underlying institutional meaning system</a:t>
            </a:r>
            <a:r>
              <a:rPr lang="en-US" sz="1400" dirty="0">
                <a:solidFill>
                  <a:srgbClr val="0070A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Barlow"/>
              </a:rPr>
              <a:t>. </a:t>
            </a:r>
            <a:endParaRPr lang="en-US" sz="1400" b="1" dirty="0">
              <a:solidFill>
                <a:srgbClr val="0070AF"/>
              </a:solidFill>
              <a:latin typeface="Source Sans Pro" panose="020B0503030403020204" pitchFamily="34" charset="0"/>
              <a:ea typeface="Source Sans Pro" panose="020B0503030403020204" pitchFamily="34" charset="0"/>
              <a:sym typeface="Roboto Condensed Light"/>
            </a:endParaRPr>
          </a:p>
        </p:txBody>
      </p:sp>
      <p:sp>
        <p:nvSpPr>
          <p:cNvPr id="32" name="Isosceles Triangle 42">
            <a:extLst>
              <a:ext uri="{FF2B5EF4-FFF2-40B4-BE49-F238E27FC236}">
                <a16:creationId xmlns:a16="http://schemas.microsoft.com/office/drawing/2014/main" id="{A8F8D29E-52B0-4C43-A699-7F07E2379E95}"/>
              </a:ext>
            </a:extLst>
          </p:cNvPr>
          <p:cNvSpPr/>
          <p:nvPr/>
        </p:nvSpPr>
        <p:spPr>
          <a:xfrm rot="16200000" flipV="1">
            <a:off x="8856301" y="1927307"/>
            <a:ext cx="375695" cy="16921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5AE564-E50D-6E41-8DED-DF57E80FCC19}"/>
              </a:ext>
            </a:extLst>
          </p:cNvPr>
          <p:cNvSpPr txBox="1"/>
          <p:nvPr/>
        </p:nvSpPr>
        <p:spPr>
          <a:xfrm>
            <a:off x="9290939" y="1760567"/>
            <a:ext cx="2762985" cy="37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indent="0">
              <a:spcBef>
                <a:spcPts val="600"/>
              </a:spcBef>
              <a:buClr>
                <a:schemeClr val="accent1"/>
              </a:buClr>
              <a:buSzPct val="100000"/>
              <a:buFont typeface="Barlow"/>
              <a:buNone/>
              <a:defRPr sz="1200" b="1">
                <a:solidFill>
                  <a:srgbClr val="730058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Barlow"/>
              </a:defRPr>
            </a:lvl1pPr>
          </a:lstStyle>
          <a:p>
            <a:r>
              <a:rPr lang="en-US" sz="1600" dirty="0">
                <a:solidFill>
                  <a:srgbClr val="0070AF"/>
                </a:solidFill>
                <a:sym typeface="Barlow"/>
              </a:rPr>
              <a:t>MEANING INFRASTRUCTURE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B5E130F-43EE-7544-9097-96E3C8DA69C8}"/>
              </a:ext>
            </a:extLst>
          </p:cNvPr>
          <p:cNvSpPr/>
          <p:nvPr/>
        </p:nvSpPr>
        <p:spPr>
          <a:xfrm>
            <a:off x="1392351" y="4649043"/>
            <a:ext cx="94313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200"/>
            </a:pPr>
            <a:r>
              <a:rPr lang="en-US" sz="2400" dirty="0">
                <a:solidFill>
                  <a:schemeClr val="bg1"/>
                </a:solidFill>
                <a:latin typeface="Roboto Condensed Light"/>
                <a:ea typeface="Roboto Condensed Light"/>
              </a:rPr>
              <a:t>How to capture the </a:t>
            </a:r>
            <a:r>
              <a:rPr lang="en-US" sz="2400" i="1" dirty="0">
                <a:solidFill>
                  <a:schemeClr val="bg1"/>
                </a:solidFill>
                <a:latin typeface="Roboto Condensed Light"/>
                <a:ea typeface="Roboto Condensed Light"/>
              </a:rPr>
              <a:t>meaning infrastructure </a:t>
            </a:r>
            <a:r>
              <a:rPr lang="en-US" sz="2400" dirty="0">
                <a:solidFill>
                  <a:schemeClr val="bg1"/>
                </a:solidFill>
                <a:latin typeface="Roboto Condensed Light"/>
                <a:ea typeface="Roboto Condensed Light"/>
              </a:rPr>
              <a:t>that shapes the space of possibilities at the early moments of institutional change?</a:t>
            </a:r>
          </a:p>
        </p:txBody>
      </p:sp>
    </p:spTree>
    <p:extLst>
      <p:ext uri="{BB962C8B-B14F-4D97-AF65-F5344CB8AC3E}">
        <p14:creationId xmlns:p14="http://schemas.microsoft.com/office/powerpoint/2010/main" val="142983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C8AA-DA03-4E0F-86FD-671D2687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A4B0F3-B5A9-0F48-A975-E7D508DAE2D9}"/>
              </a:ext>
            </a:extLst>
          </p:cNvPr>
          <p:cNvSpPr/>
          <p:nvPr/>
        </p:nvSpPr>
        <p:spPr>
          <a:xfrm>
            <a:off x="2672359" y="1836765"/>
            <a:ext cx="82232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  <a:sym typeface="Barlow"/>
              </a:rPr>
              <a:t>The Emerging Field of Data Science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sym typeface="Barlow"/>
              </a:rPr>
              <a:t>: 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case of an emergent</a:t>
            </a:r>
            <a:r>
              <a:rPr lang="en-US" sz="1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(Maguire et al., 2004)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interstitial issue field </a:t>
            </a:r>
            <a:r>
              <a:rPr lang="en-US" sz="1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US" sz="160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Zietsma</a:t>
            </a:r>
            <a:r>
              <a:rPr lang="en-US" sz="16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et al., 2017) </a:t>
            </a:r>
          </a:p>
        </p:txBody>
      </p:sp>
      <p:sp>
        <p:nvSpPr>
          <p:cNvPr id="34" name="Google Shape;98;p15">
            <a:extLst>
              <a:ext uri="{FF2B5EF4-FFF2-40B4-BE49-F238E27FC236}">
                <a16:creationId xmlns:a16="http://schemas.microsoft.com/office/drawing/2014/main" id="{423C4DB4-FF12-6A45-8271-BE11A58DCF68}"/>
              </a:ext>
            </a:extLst>
          </p:cNvPr>
          <p:cNvSpPr txBox="1">
            <a:spLocks/>
          </p:cNvSpPr>
          <p:nvPr/>
        </p:nvSpPr>
        <p:spPr>
          <a:xfrm>
            <a:off x="377317" y="1772435"/>
            <a:ext cx="1663218" cy="47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indent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Barlow"/>
              <a:buNone/>
              <a:defRPr sz="1200" b="1">
                <a:solidFill>
                  <a:srgbClr val="730058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Barlow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"/>
              <a:buChar char="▫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"/>
              <a:buChar char="▫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▫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○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■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●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○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■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r"/>
            <a:r>
              <a:rPr lang="en-US" sz="1600" dirty="0"/>
              <a:t>EMPIRICAL SETTING</a:t>
            </a:r>
          </a:p>
          <a:p>
            <a:pPr algn="r"/>
            <a:endParaRPr lang="en-US" sz="1600" dirty="0"/>
          </a:p>
        </p:txBody>
      </p:sp>
      <p:sp>
        <p:nvSpPr>
          <p:cNvPr id="37" name="Google Shape;98;p15">
            <a:extLst>
              <a:ext uri="{FF2B5EF4-FFF2-40B4-BE49-F238E27FC236}">
                <a16:creationId xmlns:a16="http://schemas.microsoft.com/office/drawing/2014/main" id="{6B55D433-9920-8F42-BE6C-C8F2C586B956}"/>
              </a:ext>
            </a:extLst>
          </p:cNvPr>
          <p:cNvSpPr txBox="1">
            <a:spLocks/>
          </p:cNvSpPr>
          <p:nvPr/>
        </p:nvSpPr>
        <p:spPr>
          <a:xfrm>
            <a:off x="377316" y="3160561"/>
            <a:ext cx="1663218" cy="47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indent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Barlow"/>
              <a:buNone/>
              <a:defRPr sz="1200" b="1">
                <a:solidFill>
                  <a:srgbClr val="730058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Barlow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"/>
              <a:buChar char="▫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"/>
              <a:buChar char="▫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▫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○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■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●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○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■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r"/>
            <a:r>
              <a:rPr lang="en-US" sz="1600" dirty="0"/>
              <a:t>DATA COLLECTION</a:t>
            </a:r>
          </a:p>
          <a:p>
            <a:pPr algn="r"/>
            <a:endParaRPr lang="en-US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E73AA4-CF6E-DE44-AEE3-60BFED3E11A8}"/>
              </a:ext>
            </a:extLst>
          </p:cNvPr>
          <p:cNvSpPr/>
          <p:nvPr/>
        </p:nvSpPr>
        <p:spPr>
          <a:xfrm>
            <a:off x="2653473" y="2731577"/>
            <a:ext cx="8700327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Abductive approach: 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30 semi-structured interviews and 185 archival interviews with well-positioned actors (e.g., chief-data scientists, VPs of data science), conducted between 2017 and 2019. </a:t>
            </a:r>
          </a:p>
          <a:p>
            <a:pPr marL="171450" indent="-171450">
              <a:spcBef>
                <a:spcPts val="6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Computational Approach: 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Search on EBSCOhost Web for publications by </a:t>
            </a:r>
            <a:r>
              <a:rPr lang="en-US" sz="1600" b="1" dirty="0">
                <a:solidFill>
                  <a:srgbClr val="0070A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Harvard Business Review articles that contained the keywords “data” or “</a:t>
            </a:r>
            <a:r>
              <a:rPr lang="en-US" sz="1600" b="1" dirty="0" err="1">
                <a:solidFill>
                  <a:srgbClr val="0070A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analy</a:t>
            </a:r>
            <a:r>
              <a:rPr lang="en-US" sz="1600" b="1" dirty="0">
                <a:solidFill>
                  <a:srgbClr val="0070A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*” and issued between 1978 and 2018 (N = 3,005)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3474E0-AEBB-DF43-9591-937AA99A01E6}"/>
              </a:ext>
            </a:extLst>
          </p:cNvPr>
          <p:cNvSpPr/>
          <p:nvPr/>
        </p:nvSpPr>
        <p:spPr>
          <a:xfrm>
            <a:off x="2653473" y="4582419"/>
            <a:ext cx="8832493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  <a:sym typeface="Barlow"/>
              </a:rPr>
              <a:t>Abductive approach: 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sym typeface="Barlow"/>
              </a:rPr>
              <a:t>close examination of the interviews to develop a rich understanding of the empirical context (Kaplan, 2015; see Hirsch &amp; Lounsbury, 1997 and Lounsbury, 1998, 2001 for a similar methodological approach). </a:t>
            </a:r>
          </a:p>
          <a:p>
            <a:pPr marL="171450" indent="-171450">
              <a:spcBef>
                <a:spcPts val="6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  <a:sym typeface="Barlow"/>
              </a:rPr>
              <a:t>Computational approach: </a:t>
            </a:r>
            <a:r>
              <a:rPr lang="en-US" sz="1600" b="1" dirty="0">
                <a:solidFill>
                  <a:srgbClr val="0070A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Barlow"/>
              </a:rPr>
              <a:t>Structural Topic Modeling (STM) of the HBR articles 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sym typeface="Barlow"/>
              </a:rPr>
              <a:t>following a three-stages rendering process (see Hannigan et al., 2019). </a:t>
            </a:r>
          </a:p>
        </p:txBody>
      </p:sp>
      <p:sp>
        <p:nvSpPr>
          <p:cNvPr id="44" name="Google Shape;98;p15">
            <a:extLst>
              <a:ext uri="{FF2B5EF4-FFF2-40B4-BE49-F238E27FC236}">
                <a16:creationId xmlns:a16="http://schemas.microsoft.com/office/drawing/2014/main" id="{7096661F-7BEE-E242-8AF7-021FC471627C}"/>
              </a:ext>
            </a:extLst>
          </p:cNvPr>
          <p:cNvSpPr txBox="1">
            <a:spLocks/>
          </p:cNvSpPr>
          <p:nvPr/>
        </p:nvSpPr>
        <p:spPr>
          <a:xfrm>
            <a:off x="377317" y="4928713"/>
            <a:ext cx="1663218" cy="47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indent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Barlow"/>
              <a:buNone/>
              <a:defRPr sz="1200" b="1">
                <a:solidFill>
                  <a:srgbClr val="730058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Barlow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"/>
              <a:buChar char="▫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"/>
              <a:buChar char="▫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▫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○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■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●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○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■"/>
              <a:defRPr sz="2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r"/>
            <a:r>
              <a:rPr lang="en-US" sz="1600" dirty="0"/>
              <a:t>DATA ANALYSIS</a:t>
            </a:r>
          </a:p>
          <a:p>
            <a:pPr algn="r"/>
            <a:endParaRPr lang="en-US" sz="1600" dirty="0"/>
          </a:p>
        </p:txBody>
      </p:sp>
      <p:sp>
        <p:nvSpPr>
          <p:cNvPr id="45" name="Isosceles Triangle 42">
            <a:extLst>
              <a:ext uri="{FF2B5EF4-FFF2-40B4-BE49-F238E27FC236}">
                <a16:creationId xmlns:a16="http://schemas.microsoft.com/office/drawing/2014/main" id="{9ED6AB02-005A-E543-8258-A70226DFB3B5}"/>
              </a:ext>
            </a:extLst>
          </p:cNvPr>
          <p:cNvSpPr/>
          <p:nvPr/>
        </p:nvSpPr>
        <p:spPr>
          <a:xfrm rot="16200000" flipV="1">
            <a:off x="2207806" y="2049865"/>
            <a:ext cx="375695" cy="16921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6" name="Isosceles Triangle 42">
            <a:extLst>
              <a:ext uri="{FF2B5EF4-FFF2-40B4-BE49-F238E27FC236}">
                <a16:creationId xmlns:a16="http://schemas.microsoft.com/office/drawing/2014/main" id="{D5A8C660-E1A1-AC4E-B58D-60157FC5DF76}"/>
              </a:ext>
            </a:extLst>
          </p:cNvPr>
          <p:cNvSpPr/>
          <p:nvPr/>
        </p:nvSpPr>
        <p:spPr>
          <a:xfrm rot="16200000" flipV="1">
            <a:off x="2207110" y="3448806"/>
            <a:ext cx="375695" cy="16921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7" name="Isosceles Triangle 42">
            <a:extLst>
              <a:ext uri="{FF2B5EF4-FFF2-40B4-BE49-F238E27FC236}">
                <a16:creationId xmlns:a16="http://schemas.microsoft.com/office/drawing/2014/main" id="{AAEDFAA7-62D5-6D49-BFCA-42AD4C28E39B}"/>
              </a:ext>
            </a:extLst>
          </p:cNvPr>
          <p:cNvSpPr/>
          <p:nvPr/>
        </p:nvSpPr>
        <p:spPr>
          <a:xfrm rot="16200000" flipV="1">
            <a:off x="2207110" y="5031953"/>
            <a:ext cx="375695" cy="16921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4D4848-50E5-B747-B15C-33D92CE72FB7}"/>
              </a:ext>
            </a:extLst>
          </p:cNvPr>
          <p:cNvSpPr txBox="1"/>
          <p:nvPr/>
        </p:nvSpPr>
        <p:spPr>
          <a:xfrm>
            <a:off x="6783976" y="6492875"/>
            <a:ext cx="532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Source Sans Pro" panose="020B0503030403020204" pitchFamily="34" charset="0"/>
              </a:rPr>
              <a:t>Rodrigo Valadao, University of Alberta, August 7</a:t>
            </a:r>
            <a:r>
              <a:rPr lang="en-US" sz="1200" baseline="30000" dirty="0">
                <a:latin typeface="Source Sans Pro" panose="020B0503030403020204" pitchFamily="34" charset="0"/>
              </a:rPr>
              <a:t>th</a:t>
            </a:r>
            <a:r>
              <a:rPr lang="en-US" sz="1200" dirty="0">
                <a:latin typeface="Source Sans Pro" panose="020B0503030403020204" pitchFamily="34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422637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01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Check List for Co-Host Prior to Meeting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435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Make everyone co-hosts</a:t>
            </a:r>
          </a:p>
          <a:p>
            <a:r>
              <a:rPr lang="en-US" dirty="0"/>
              <a:t>Test chat </a:t>
            </a:r>
            <a:r>
              <a:rPr lang="en-US" dirty="0" err="1"/>
              <a:t>functio</a:t>
            </a:r>
            <a:r>
              <a:rPr lang="en-US" dirty="0"/>
              <a:t> n  </a:t>
            </a:r>
          </a:p>
          <a:p>
            <a:r>
              <a:rPr lang="en-US" dirty="0"/>
              <a:t>Test breakout rooms(?)</a:t>
            </a:r>
          </a:p>
          <a:p>
            <a:r>
              <a:rPr lang="en-US" dirty="0"/>
              <a:t>Confirm with tech that we want move across breakout rooms</a:t>
            </a:r>
          </a:p>
          <a:p>
            <a:r>
              <a:rPr lang="en-US" dirty="0"/>
              <a:t>We don’t want to give the tech permission to leave</a:t>
            </a:r>
          </a:p>
          <a:p>
            <a:r>
              <a:rPr lang="en-US" dirty="0"/>
              <a:t>Find out what the AOM person should be doing (David Woods?)</a:t>
            </a:r>
          </a:p>
          <a:p>
            <a:r>
              <a:rPr lang="en-US" dirty="0"/>
              <a:t>Can we set the countdown for dissolution of breakout rooms?</a:t>
            </a:r>
          </a:p>
          <a:p>
            <a:r>
              <a:rPr lang="en-US" dirty="0"/>
              <a:t>Can we send global announcements across breakout rooms?</a:t>
            </a:r>
          </a:p>
          <a:p>
            <a:r>
              <a:rPr lang="en-US" dirty="0"/>
              <a:t>We need to lay out the protocol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397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78320B-A6C9-064A-BBE0-30DFBF999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319" y="2305992"/>
            <a:ext cx="3456100" cy="27207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C4C8AA-DA03-4E0F-86FD-671D2687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with </a:t>
            </a:r>
            <a:r>
              <a:rPr lang="en-US" dirty="0" smtClean="0"/>
              <a:t>STM (my demo)</a:t>
            </a:r>
            <a:endParaRPr lang="en-US" dirty="0"/>
          </a:p>
        </p:txBody>
      </p:sp>
      <p:pic>
        <p:nvPicPr>
          <p:cNvPr id="17" name="Picture 16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34EF261D-5D6B-CE42-8151-E2C6C1B9BB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50" y="2472345"/>
            <a:ext cx="3771224" cy="2067726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08F122EB-1268-7745-A0F6-1A01D896ABE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257" y="2630068"/>
            <a:ext cx="3452507" cy="20003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7FA8D29-0B85-6A46-8E76-9DA83D63B001}"/>
              </a:ext>
            </a:extLst>
          </p:cNvPr>
          <p:cNvSpPr/>
          <p:nvPr/>
        </p:nvSpPr>
        <p:spPr>
          <a:xfrm>
            <a:off x="978114" y="1830925"/>
            <a:ext cx="229896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sz="1600" b="1" dirty="0">
                <a:solidFill>
                  <a:srgbClr val="730058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RENDERING A CORPUS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F7423A-B92D-7C4E-8F92-62C9E90A8B44}"/>
              </a:ext>
            </a:extLst>
          </p:cNvPr>
          <p:cNvSpPr/>
          <p:nvPr/>
        </p:nvSpPr>
        <p:spPr>
          <a:xfrm>
            <a:off x="5044259" y="1837136"/>
            <a:ext cx="18666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sz="1600" b="1" dirty="0">
                <a:solidFill>
                  <a:srgbClr val="730058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RENDERING TOPICS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CC67CC-0121-2B47-A0EF-705A28E9277D}"/>
              </a:ext>
            </a:extLst>
          </p:cNvPr>
          <p:cNvSpPr/>
          <p:nvPr/>
        </p:nvSpPr>
        <p:spPr>
          <a:xfrm>
            <a:off x="8222029" y="1652662"/>
            <a:ext cx="33581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sz="1600" b="1" dirty="0">
                <a:solidFill>
                  <a:srgbClr val="730058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RENDERING THEORETICAL ARTIFACTS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DA3195-351B-B747-97AE-1AA8203DF432}"/>
              </a:ext>
            </a:extLst>
          </p:cNvPr>
          <p:cNvSpPr/>
          <p:nvPr/>
        </p:nvSpPr>
        <p:spPr>
          <a:xfrm>
            <a:off x="574791" y="4615437"/>
            <a:ext cx="3171541" cy="41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”Data” &amp; “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Analy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*” in the abstract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D73267-9D1A-E54C-A076-3DEEB676954D}"/>
              </a:ext>
            </a:extLst>
          </p:cNvPr>
          <p:cNvSpPr/>
          <p:nvPr/>
        </p:nvSpPr>
        <p:spPr>
          <a:xfrm>
            <a:off x="9880600" y="2656443"/>
            <a:ext cx="2036450" cy="1971553"/>
          </a:xfrm>
          <a:prstGeom prst="rect">
            <a:avLst/>
          </a:prstGeom>
          <a:noFill/>
          <a:ln>
            <a:solidFill>
              <a:srgbClr val="DC6B2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F68841-AB84-2C4D-92B4-1FC38A3C5501}"/>
              </a:ext>
            </a:extLst>
          </p:cNvPr>
          <p:cNvSpPr/>
          <p:nvPr/>
        </p:nvSpPr>
        <p:spPr>
          <a:xfrm>
            <a:off x="3678846" y="5397749"/>
            <a:ext cx="6618175" cy="41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sz="2000" b="1" dirty="0">
                <a:solidFill>
                  <a:srgbClr val="DC6B2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These 3 artifacts and additional instructions are going to be provided for discussion in the Break-Out session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2275576-F799-5E41-9679-A629F56C36E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88267" y="4734604"/>
            <a:ext cx="980967" cy="980967"/>
          </a:xfrm>
          <a:prstGeom prst="rect">
            <a:avLst/>
          </a:prstGeom>
        </p:spPr>
      </p:pic>
      <p:sp>
        <p:nvSpPr>
          <p:cNvPr id="16" name="Isosceles Triangle 42">
            <a:extLst>
              <a:ext uri="{FF2B5EF4-FFF2-40B4-BE49-F238E27FC236}">
                <a16:creationId xmlns:a16="http://schemas.microsoft.com/office/drawing/2014/main" id="{6EE020C9-81F7-B948-ABCA-B6D96EC50D3E}"/>
              </a:ext>
            </a:extLst>
          </p:cNvPr>
          <p:cNvSpPr/>
          <p:nvPr/>
        </p:nvSpPr>
        <p:spPr>
          <a:xfrm rot="16200000" flipV="1">
            <a:off x="4149328" y="1999138"/>
            <a:ext cx="375695" cy="16921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4" name="Isosceles Triangle 42">
            <a:extLst>
              <a:ext uri="{FF2B5EF4-FFF2-40B4-BE49-F238E27FC236}">
                <a16:creationId xmlns:a16="http://schemas.microsoft.com/office/drawing/2014/main" id="{2D8CED4D-24A0-AA4B-A37B-7777ED910EE5}"/>
              </a:ext>
            </a:extLst>
          </p:cNvPr>
          <p:cNvSpPr/>
          <p:nvPr/>
        </p:nvSpPr>
        <p:spPr>
          <a:xfrm rot="5400000" flipV="1">
            <a:off x="3879491" y="1999139"/>
            <a:ext cx="375695" cy="16921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6" name="Isosceles Triangle 42">
            <a:extLst>
              <a:ext uri="{FF2B5EF4-FFF2-40B4-BE49-F238E27FC236}">
                <a16:creationId xmlns:a16="http://schemas.microsoft.com/office/drawing/2014/main" id="{7B3FA434-4BCD-D443-9F11-5A8D049CCF4F}"/>
              </a:ext>
            </a:extLst>
          </p:cNvPr>
          <p:cNvSpPr/>
          <p:nvPr/>
        </p:nvSpPr>
        <p:spPr>
          <a:xfrm rot="16200000" flipV="1">
            <a:off x="7692427" y="1934884"/>
            <a:ext cx="375695" cy="16921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7" name="Isosceles Triangle 42">
            <a:extLst>
              <a:ext uri="{FF2B5EF4-FFF2-40B4-BE49-F238E27FC236}">
                <a16:creationId xmlns:a16="http://schemas.microsoft.com/office/drawing/2014/main" id="{016D546A-EE67-D044-8449-91DEEA69A9CC}"/>
              </a:ext>
            </a:extLst>
          </p:cNvPr>
          <p:cNvSpPr/>
          <p:nvPr/>
        </p:nvSpPr>
        <p:spPr>
          <a:xfrm rot="5400000" flipV="1">
            <a:off x="7422590" y="1934885"/>
            <a:ext cx="375695" cy="16921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9D183C-FB64-7A4F-8AC5-0719CB75807D}"/>
              </a:ext>
            </a:extLst>
          </p:cNvPr>
          <p:cNvSpPr txBox="1"/>
          <p:nvPr/>
        </p:nvSpPr>
        <p:spPr>
          <a:xfrm>
            <a:off x="6783976" y="6492875"/>
            <a:ext cx="532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Source Sans Pro" panose="020B0503030403020204" pitchFamily="34" charset="0"/>
              </a:rPr>
              <a:t>Rodrigo Valadao, University of Alberta, August 7</a:t>
            </a:r>
            <a:r>
              <a:rPr lang="en-US" sz="1200" baseline="30000" dirty="0">
                <a:latin typeface="Source Sans Pro" panose="020B0503030403020204" pitchFamily="34" charset="0"/>
              </a:rPr>
              <a:t>th</a:t>
            </a:r>
            <a:r>
              <a:rPr lang="en-US" sz="1200" dirty="0">
                <a:latin typeface="Source Sans Pro" panose="020B0503030403020204" pitchFamily="34" charset="0"/>
              </a:rPr>
              <a:t> 2020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88857" y="3337022"/>
            <a:ext cx="638666" cy="41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>
            <a:defPPr>
              <a:defRPr lang="en-US"/>
            </a:defPPr>
            <a:lvl1pPr algn="ctr">
              <a:spcBef>
                <a:spcPts val="600"/>
              </a:spcBef>
              <a:buClr>
                <a:schemeClr val="accent1"/>
              </a:buClr>
              <a:buSzPct val="100000"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sz="1050" dirty="0"/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E6FFE5-B80A-AD48-97CD-A6F706B78D4E}"/>
              </a:ext>
            </a:extLst>
          </p:cNvPr>
          <p:cNvSpPr txBox="1"/>
          <p:nvPr/>
        </p:nvSpPr>
        <p:spPr>
          <a:xfrm>
            <a:off x="7977269" y="4946638"/>
            <a:ext cx="3696153" cy="41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>
            <a:defPPr>
              <a:defRPr lang="en-US"/>
            </a:defPPr>
            <a:lvl1pPr algn="ctr">
              <a:spcBef>
                <a:spcPts val="600"/>
              </a:spcBef>
              <a:buClr>
                <a:schemeClr val="accent1"/>
              </a:buClr>
              <a:buSzPct val="100000"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algn="l"/>
            <a:r>
              <a:rPr lang="en-US" sz="900" b="0" dirty="0"/>
              <a:t>* Not part of the </a:t>
            </a:r>
            <a:r>
              <a:rPr lang="en-US" sz="900" b="0" i="1" dirty="0" err="1"/>
              <a:t>stm</a:t>
            </a:r>
            <a:r>
              <a:rPr lang="en-US" sz="900" b="0" dirty="0"/>
              <a:t> package in R.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FADF31-B3ED-FC4F-AEDC-59255BD62774}"/>
              </a:ext>
            </a:extLst>
          </p:cNvPr>
          <p:cNvSpPr txBox="1"/>
          <p:nvPr/>
        </p:nvSpPr>
        <p:spPr>
          <a:xfrm>
            <a:off x="10163586" y="2656443"/>
            <a:ext cx="638666" cy="41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>
            <a:defPPr>
              <a:defRPr lang="en-US"/>
            </a:defPPr>
            <a:lvl1pPr algn="ctr">
              <a:spcBef>
                <a:spcPts val="600"/>
              </a:spcBef>
              <a:buClr>
                <a:schemeClr val="accent1"/>
              </a:buClr>
              <a:buSzPct val="100000"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sz="1050" dirty="0"/>
              <a:t>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7F0D96-6914-8B4C-830E-4634C21D77BE}"/>
              </a:ext>
            </a:extLst>
          </p:cNvPr>
          <p:cNvSpPr txBox="1"/>
          <p:nvPr/>
        </p:nvSpPr>
        <p:spPr>
          <a:xfrm>
            <a:off x="10913755" y="3287945"/>
            <a:ext cx="638666" cy="41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>
            <a:defPPr>
              <a:defRPr lang="en-US"/>
            </a:defPPr>
            <a:lvl1pPr algn="ctr">
              <a:spcBef>
                <a:spcPts val="600"/>
              </a:spcBef>
              <a:buClr>
                <a:schemeClr val="accent1"/>
              </a:buClr>
              <a:buSzPct val="100000"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sz="1050" dirty="0"/>
              <a:t>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812F50-6CB5-1B46-8828-94B0C044E492}"/>
              </a:ext>
            </a:extLst>
          </p:cNvPr>
          <p:cNvSpPr txBox="1"/>
          <p:nvPr/>
        </p:nvSpPr>
        <p:spPr>
          <a:xfrm>
            <a:off x="10200434" y="3885528"/>
            <a:ext cx="638666" cy="41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>
            <a:defPPr>
              <a:defRPr lang="en-US"/>
            </a:defPPr>
            <a:lvl1pPr algn="ctr">
              <a:spcBef>
                <a:spcPts val="600"/>
              </a:spcBef>
              <a:buClr>
                <a:schemeClr val="accent1"/>
              </a:buClr>
              <a:buSzPct val="100000"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sz="1050" dirty="0"/>
              <a:t>*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B5977A0-6766-4244-862C-D5D337677556}"/>
              </a:ext>
            </a:extLst>
          </p:cNvPr>
          <p:cNvSpPr/>
          <p:nvPr/>
        </p:nvSpPr>
        <p:spPr>
          <a:xfrm>
            <a:off x="10687697" y="2796023"/>
            <a:ext cx="368541" cy="368541"/>
          </a:xfrm>
          <a:prstGeom prst="ellipse">
            <a:avLst/>
          </a:prstGeom>
          <a:solidFill>
            <a:srgbClr val="DC6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D87644C-CFE8-3243-85A3-FC81A48F1E2D}"/>
              </a:ext>
            </a:extLst>
          </p:cNvPr>
          <p:cNvSpPr/>
          <p:nvPr/>
        </p:nvSpPr>
        <p:spPr>
          <a:xfrm>
            <a:off x="11395905" y="3454099"/>
            <a:ext cx="368541" cy="368541"/>
          </a:xfrm>
          <a:prstGeom prst="ellipse">
            <a:avLst/>
          </a:prstGeom>
          <a:solidFill>
            <a:srgbClr val="DC6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2E29743-3217-1647-8749-0DC632728689}"/>
              </a:ext>
            </a:extLst>
          </p:cNvPr>
          <p:cNvSpPr/>
          <p:nvPr/>
        </p:nvSpPr>
        <p:spPr>
          <a:xfrm>
            <a:off x="10713374" y="4128096"/>
            <a:ext cx="368541" cy="368541"/>
          </a:xfrm>
          <a:prstGeom prst="ellipse">
            <a:avLst/>
          </a:prstGeom>
          <a:solidFill>
            <a:srgbClr val="DC6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432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C8AA-DA03-4E0F-86FD-671D26877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28" y="34294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Axial Coding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4A9BC66-0DBF-0848-83FB-0391AAE1B1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73537" y="469291"/>
            <a:ext cx="6531082" cy="52206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79DD3B3-2FD0-3A4A-BB21-1B7C767ECEE6}"/>
              </a:ext>
            </a:extLst>
          </p:cNvPr>
          <p:cNvSpPr/>
          <p:nvPr/>
        </p:nvSpPr>
        <p:spPr>
          <a:xfrm>
            <a:off x="5273536" y="469292"/>
            <a:ext cx="2440345" cy="5258608"/>
          </a:xfrm>
          <a:prstGeom prst="rect">
            <a:avLst/>
          </a:prstGeom>
          <a:noFill/>
          <a:ln w="12700">
            <a:solidFill>
              <a:srgbClr val="0070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95F8C0-4829-ED4F-A38E-B44AEF3ACA55}"/>
              </a:ext>
            </a:extLst>
          </p:cNvPr>
          <p:cNvSpPr/>
          <p:nvPr/>
        </p:nvSpPr>
        <p:spPr>
          <a:xfrm>
            <a:off x="5391440" y="5854250"/>
            <a:ext cx="2322440" cy="85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sz="1600" dirty="0">
                <a:solidFill>
                  <a:srgbClr val="0070A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Topics (i.e., clusters of words from STM)</a:t>
            </a:r>
          </a:p>
          <a:p>
            <a:pPr marL="168275" indent="-168275" algn="ctr">
              <a:spcBef>
                <a:spcPts val="600"/>
              </a:spcBef>
              <a:buClr>
                <a:schemeClr val="accent1"/>
              </a:buClr>
              <a:buSzPct val="100000"/>
              <a:buFont typeface="Wingdings 3" charset="2"/>
              <a:buChar char=""/>
            </a:pPr>
            <a:endParaRPr lang="en-US" sz="1600" dirty="0">
              <a:solidFill>
                <a:srgbClr val="0070A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68275" indent="-168275" algn="ctr">
              <a:spcBef>
                <a:spcPts val="600"/>
              </a:spcBef>
              <a:buClr>
                <a:schemeClr val="accent1"/>
              </a:buClr>
              <a:buSzPct val="100000"/>
              <a:buFont typeface="Wingdings 3" charset="2"/>
              <a:buChar char=""/>
            </a:pPr>
            <a:endParaRPr lang="en-US" sz="1600" dirty="0">
              <a:solidFill>
                <a:srgbClr val="0070A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B98390-02B4-4341-9603-D1DCEAFB9D51}"/>
              </a:ext>
            </a:extLst>
          </p:cNvPr>
          <p:cNvSpPr/>
          <p:nvPr/>
        </p:nvSpPr>
        <p:spPr>
          <a:xfrm>
            <a:off x="7713880" y="469290"/>
            <a:ext cx="4090721" cy="5258608"/>
          </a:xfrm>
          <a:prstGeom prst="rect">
            <a:avLst/>
          </a:prstGeom>
          <a:noFill/>
          <a:ln w="12700">
            <a:solidFill>
              <a:srgbClr val="0070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1F4094E-7EA2-3F41-A99A-75CB9B47AA2C}"/>
              </a:ext>
            </a:extLst>
          </p:cNvPr>
          <p:cNvCxnSpPr>
            <a:cxnSpLocks/>
          </p:cNvCxnSpPr>
          <p:nvPr/>
        </p:nvCxnSpPr>
        <p:spPr>
          <a:xfrm>
            <a:off x="9803411" y="5727898"/>
            <a:ext cx="0" cy="249608"/>
          </a:xfrm>
          <a:prstGeom prst="straightConnector1">
            <a:avLst/>
          </a:prstGeom>
          <a:noFill/>
          <a:ln w="12700">
            <a:solidFill>
              <a:srgbClr val="0070A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44B3DB3-4FD8-1044-A978-BD069D36B5DE}"/>
              </a:ext>
            </a:extLst>
          </p:cNvPr>
          <p:cNvSpPr/>
          <p:nvPr/>
        </p:nvSpPr>
        <p:spPr>
          <a:xfrm>
            <a:off x="8881897" y="5922636"/>
            <a:ext cx="1843028" cy="46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sz="1600" dirty="0">
                <a:solidFill>
                  <a:srgbClr val="0070A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Axial Coding</a:t>
            </a:r>
          </a:p>
          <a:p>
            <a:pPr marL="168275" indent="-168275">
              <a:spcBef>
                <a:spcPts val="600"/>
              </a:spcBef>
              <a:buClr>
                <a:schemeClr val="accent1"/>
              </a:buClr>
              <a:buSzPct val="100000"/>
              <a:buFont typeface="Wingdings 3" charset="2"/>
              <a:buChar char=""/>
            </a:pPr>
            <a:endParaRPr lang="en-US" sz="1600" dirty="0">
              <a:solidFill>
                <a:srgbClr val="0070A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68275" indent="-168275">
              <a:spcBef>
                <a:spcPts val="600"/>
              </a:spcBef>
              <a:buClr>
                <a:schemeClr val="accent1"/>
              </a:buClr>
              <a:buSzPct val="100000"/>
              <a:buFont typeface="Wingdings 3" charset="2"/>
              <a:buChar char=""/>
            </a:pPr>
            <a:endParaRPr lang="en-US" sz="1600" dirty="0">
              <a:solidFill>
                <a:srgbClr val="0070A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54A85AB-0F63-054F-9146-4561E3ED3609}"/>
              </a:ext>
            </a:extLst>
          </p:cNvPr>
          <p:cNvCxnSpPr>
            <a:cxnSpLocks/>
          </p:cNvCxnSpPr>
          <p:nvPr/>
        </p:nvCxnSpPr>
        <p:spPr>
          <a:xfrm>
            <a:off x="6493708" y="5727898"/>
            <a:ext cx="0" cy="249608"/>
          </a:xfrm>
          <a:prstGeom prst="straightConnector1">
            <a:avLst/>
          </a:prstGeom>
          <a:noFill/>
          <a:ln w="12700">
            <a:solidFill>
              <a:srgbClr val="0070A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E1257CF-D88F-C64C-94D2-15CB6CCB9AFA}"/>
              </a:ext>
            </a:extLst>
          </p:cNvPr>
          <p:cNvSpPr/>
          <p:nvPr/>
        </p:nvSpPr>
        <p:spPr>
          <a:xfrm>
            <a:off x="424068" y="1624176"/>
            <a:ext cx="4282316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Topics interpreted as elementary categories of meaning that constitute the meaning infrastructure of the emerging field of data science.</a:t>
            </a:r>
            <a:endParaRPr lang="en-US" sz="1600" dirty="0">
              <a:latin typeface="Source Sans Pro" panose="020B0503030403020204" pitchFamily="34" charset="0"/>
              <a:ea typeface="Source Sans Pro" panose="020B0503030403020204" pitchFamily="34" charset="0"/>
              <a:sym typeface="Wingdings" pitchFamily="2" charset="2"/>
            </a:endParaRPr>
          </a:p>
          <a:p>
            <a:pPr marL="171450" indent="-171450">
              <a:spcBef>
                <a:spcPts val="6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</a:pPr>
            <a:endParaRPr lang="en-U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71450" indent="-171450">
              <a:spcBef>
                <a:spcPts val="6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STM x “Standard” Topic Modeling</a:t>
            </a:r>
          </a:p>
          <a:p>
            <a:pPr marL="171450" indent="-171450">
              <a:spcBef>
                <a:spcPts val="6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</a:pPr>
            <a:endParaRPr lang="en-U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F04157-A3DC-FD40-BE6D-4600E291B29C}"/>
              </a:ext>
            </a:extLst>
          </p:cNvPr>
          <p:cNvSpPr txBox="1"/>
          <p:nvPr/>
        </p:nvSpPr>
        <p:spPr>
          <a:xfrm>
            <a:off x="6783976" y="6492875"/>
            <a:ext cx="532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Source Sans Pro" panose="020B0503030403020204" pitchFamily="34" charset="0"/>
              </a:rPr>
              <a:t>Rodrigo Valadao, University of Alberta, August 7</a:t>
            </a:r>
            <a:r>
              <a:rPr lang="en-US" sz="1200" baseline="30000" dirty="0">
                <a:latin typeface="Source Sans Pro" panose="020B0503030403020204" pitchFamily="34" charset="0"/>
              </a:rPr>
              <a:t>th</a:t>
            </a:r>
            <a:r>
              <a:rPr lang="en-US" sz="1200" dirty="0">
                <a:latin typeface="Source Sans Pro" panose="020B0503030403020204" pitchFamily="34" charset="0"/>
              </a:rPr>
              <a:t> 2020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85AE8B-5989-2D42-ABD9-E13C31147794}"/>
              </a:ext>
            </a:extLst>
          </p:cNvPr>
          <p:cNvSpPr/>
          <p:nvPr/>
        </p:nvSpPr>
        <p:spPr>
          <a:xfrm>
            <a:off x="4025900" y="2999398"/>
            <a:ext cx="1029885" cy="1029885"/>
          </a:xfrm>
          <a:prstGeom prst="ellipse">
            <a:avLst/>
          </a:prstGeom>
          <a:solidFill>
            <a:srgbClr val="DC6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1530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C8AA-DA03-4E0F-86FD-671D26877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52" y="25357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Map of Correlations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5FC960-A6A0-EE4D-8D3F-62E3324BB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22" y="1514018"/>
            <a:ext cx="9398000" cy="497885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B132E70-CD72-6D4D-A339-55FD4CAC5912}"/>
              </a:ext>
            </a:extLst>
          </p:cNvPr>
          <p:cNvSpPr/>
          <p:nvPr/>
        </p:nvSpPr>
        <p:spPr>
          <a:xfrm>
            <a:off x="5797550" y="1099099"/>
            <a:ext cx="3135537" cy="156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sz="1400" dirty="0">
                <a:solidFill>
                  <a:srgbClr val="0070A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Topics (from previous slide)</a:t>
            </a:r>
          </a:p>
          <a:p>
            <a:pPr algn="ctr">
              <a:spcBef>
                <a:spcPts val="600"/>
              </a:spcBef>
              <a:buClr>
                <a:schemeClr val="accent1"/>
              </a:buClr>
              <a:buSzPct val="100000"/>
            </a:pPr>
            <a:endParaRPr lang="en-US" sz="1400" dirty="0">
              <a:solidFill>
                <a:srgbClr val="0070A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>
              <a:spcBef>
                <a:spcPts val="600"/>
              </a:spcBef>
              <a:buClr>
                <a:schemeClr val="accent1"/>
              </a:buClr>
              <a:buSzPct val="100000"/>
            </a:pPr>
            <a:endParaRPr lang="en-US" sz="1400" dirty="0">
              <a:solidFill>
                <a:srgbClr val="0070A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D79597-BBA6-DC43-BADF-27199CD8BA62}"/>
              </a:ext>
            </a:extLst>
          </p:cNvPr>
          <p:cNvSpPr/>
          <p:nvPr/>
        </p:nvSpPr>
        <p:spPr>
          <a:xfrm rot="16200000">
            <a:off x="437187" y="3926695"/>
            <a:ext cx="3461710" cy="21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sz="1400" dirty="0">
                <a:solidFill>
                  <a:srgbClr val="0070A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Year of publication</a:t>
            </a:r>
          </a:p>
          <a:p>
            <a:pPr algn="ctr">
              <a:spcBef>
                <a:spcPts val="600"/>
              </a:spcBef>
              <a:buClr>
                <a:schemeClr val="accent1"/>
              </a:buClr>
              <a:buSzPct val="100000"/>
            </a:pPr>
            <a:endParaRPr lang="en-US" sz="1400" dirty="0">
              <a:solidFill>
                <a:srgbClr val="0070A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>
              <a:spcBef>
                <a:spcPts val="600"/>
              </a:spcBef>
              <a:buClr>
                <a:schemeClr val="accent1"/>
              </a:buClr>
              <a:buSzPct val="100000"/>
            </a:pPr>
            <a:endParaRPr lang="en-US" sz="1400" dirty="0">
              <a:solidFill>
                <a:srgbClr val="0070A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97FEC4-464F-E143-866D-627F22590673}"/>
              </a:ext>
            </a:extLst>
          </p:cNvPr>
          <p:cNvSpPr txBox="1"/>
          <p:nvPr/>
        </p:nvSpPr>
        <p:spPr>
          <a:xfrm>
            <a:off x="6783976" y="6492875"/>
            <a:ext cx="532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Source Sans Pro" panose="020B0503030403020204" pitchFamily="34" charset="0"/>
              </a:rPr>
              <a:t>Rodrigo Valadao, University of Alberta, August 7</a:t>
            </a:r>
            <a:r>
              <a:rPr lang="en-US" sz="1200" baseline="30000" dirty="0">
                <a:latin typeface="Source Sans Pro" panose="020B0503030403020204" pitchFamily="34" charset="0"/>
              </a:rPr>
              <a:t>th</a:t>
            </a:r>
            <a:r>
              <a:rPr lang="en-US" sz="1200" dirty="0">
                <a:latin typeface="Source Sans Pro" panose="020B0503030403020204" pitchFamily="34" charset="0"/>
              </a:rPr>
              <a:t> 2020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1060B9-2232-4A4D-A447-35A378286C53}"/>
              </a:ext>
            </a:extLst>
          </p:cNvPr>
          <p:cNvSpPr/>
          <p:nvPr/>
        </p:nvSpPr>
        <p:spPr>
          <a:xfrm>
            <a:off x="909725" y="3278798"/>
            <a:ext cx="1029885" cy="1029885"/>
          </a:xfrm>
          <a:prstGeom prst="ellipse">
            <a:avLst/>
          </a:prstGeom>
          <a:solidFill>
            <a:srgbClr val="DC6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2091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C8AA-DA03-4E0F-86FD-671D26877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75" y="36935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Visualization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913A1D-CC25-194C-BCEC-B7C1C6A5C437}"/>
              </a:ext>
            </a:extLst>
          </p:cNvPr>
          <p:cNvSpPr/>
          <p:nvPr/>
        </p:nvSpPr>
        <p:spPr>
          <a:xfrm>
            <a:off x="3270236" y="1919744"/>
            <a:ext cx="8648699" cy="134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8EC70D-012C-A949-A0A8-E22D0A3C24B0}"/>
              </a:ext>
            </a:extLst>
          </p:cNvPr>
          <p:cNvSpPr txBox="1"/>
          <p:nvPr/>
        </p:nvSpPr>
        <p:spPr>
          <a:xfrm>
            <a:off x="6783976" y="6492875"/>
            <a:ext cx="532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Source Sans Pro" panose="020B0503030403020204" pitchFamily="34" charset="0"/>
              </a:rPr>
              <a:t>Rodrigo Valadao, University of Alberta, August 7</a:t>
            </a:r>
            <a:r>
              <a:rPr lang="en-US" sz="1200" baseline="30000" dirty="0">
                <a:latin typeface="Source Sans Pro" panose="020B0503030403020204" pitchFamily="34" charset="0"/>
              </a:rPr>
              <a:t>th</a:t>
            </a:r>
            <a:r>
              <a:rPr lang="en-US" sz="1200" dirty="0">
                <a:latin typeface="Source Sans Pro" panose="020B0503030403020204" pitchFamily="34" charset="0"/>
              </a:rPr>
              <a:t>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A722D-32D3-F24A-B609-F34FFCDAE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75" y="2404607"/>
            <a:ext cx="5422900" cy="2787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52CA25-876C-5540-95D6-F3CC9AF2C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26" y="2118294"/>
            <a:ext cx="5774809" cy="316636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4A5A13C-0C34-CC45-934D-9554747F084F}"/>
              </a:ext>
            </a:extLst>
          </p:cNvPr>
          <p:cNvSpPr/>
          <p:nvPr/>
        </p:nvSpPr>
        <p:spPr>
          <a:xfrm>
            <a:off x="5754091" y="1243979"/>
            <a:ext cx="1029885" cy="1029885"/>
          </a:xfrm>
          <a:prstGeom prst="ellipse">
            <a:avLst/>
          </a:prstGeom>
          <a:solidFill>
            <a:srgbClr val="DC6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916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C8AA-DA03-4E0F-86FD-671D26877D3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Break-Out Session 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913A1D-CC25-194C-BCEC-B7C1C6A5C437}"/>
              </a:ext>
            </a:extLst>
          </p:cNvPr>
          <p:cNvSpPr/>
          <p:nvPr/>
        </p:nvSpPr>
        <p:spPr>
          <a:xfrm>
            <a:off x="3343275" y="1575193"/>
            <a:ext cx="8648699" cy="134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03FE07-1024-924E-B195-D5121E9A2298}"/>
              </a:ext>
            </a:extLst>
          </p:cNvPr>
          <p:cNvSpPr txBox="1"/>
          <p:nvPr/>
        </p:nvSpPr>
        <p:spPr>
          <a:xfrm>
            <a:off x="6783976" y="6492875"/>
            <a:ext cx="532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Source Sans Pro" panose="020B0503030403020204" pitchFamily="34" charset="0"/>
              </a:rPr>
              <a:t>Rodrigo Valadao, University of Alberta, August 7</a:t>
            </a:r>
            <a:r>
              <a:rPr lang="en-US" sz="1200" baseline="30000" dirty="0">
                <a:latin typeface="Source Sans Pro" panose="020B0503030403020204" pitchFamily="34" charset="0"/>
              </a:rPr>
              <a:t>th</a:t>
            </a:r>
            <a:r>
              <a:rPr lang="en-US" sz="1200" dirty="0">
                <a:latin typeface="Source Sans Pro" panose="020B0503030403020204" pitchFamily="34" charset="0"/>
              </a:rPr>
              <a:t> 2020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24075F-056B-3441-8CBF-00A7BB13D71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79" y="3374094"/>
            <a:ext cx="698724" cy="6987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2327A41-DC36-104C-829D-38ACE22956A7}"/>
              </a:ext>
            </a:extLst>
          </p:cNvPr>
          <p:cNvGrpSpPr/>
          <p:nvPr/>
        </p:nvGrpSpPr>
        <p:grpSpPr>
          <a:xfrm>
            <a:off x="1737097" y="2141144"/>
            <a:ext cx="1440543" cy="828144"/>
            <a:chOff x="6329106" y="2334557"/>
            <a:chExt cx="1440543" cy="82814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F0D329C-0C78-134E-9E34-C4F85F6D6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2104" y="2334557"/>
              <a:ext cx="551145" cy="55114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871C07-DFDE-FE42-8F3F-B2EFA092FA7B}"/>
                </a:ext>
              </a:extLst>
            </p:cNvPr>
            <p:cNvSpPr txBox="1"/>
            <p:nvPr/>
          </p:nvSpPr>
          <p:spPr>
            <a:xfrm>
              <a:off x="6329106" y="2885702"/>
              <a:ext cx="1440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Axial Coding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AE1B5E-1434-6141-9134-B699E57BFA0A}"/>
              </a:ext>
            </a:extLst>
          </p:cNvPr>
          <p:cNvGrpSpPr/>
          <p:nvPr/>
        </p:nvGrpSpPr>
        <p:grpSpPr>
          <a:xfrm>
            <a:off x="3081725" y="3278131"/>
            <a:ext cx="1440543" cy="784235"/>
            <a:chOff x="7995542" y="3678297"/>
            <a:chExt cx="1440543" cy="78423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7B3CFD8-7668-F940-BAB6-508AEF838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2195" y="3678297"/>
              <a:ext cx="507236" cy="50723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6D82826-331F-4944-BDC1-2055F3849FD8}"/>
                </a:ext>
              </a:extLst>
            </p:cNvPr>
            <p:cNvSpPr txBox="1"/>
            <p:nvPr/>
          </p:nvSpPr>
          <p:spPr>
            <a:xfrm>
              <a:off x="7995542" y="4185533"/>
              <a:ext cx="1440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Map of Correlations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E70095-E397-7C4C-A1F3-FEC31D9039AA}"/>
              </a:ext>
            </a:extLst>
          </p:cNvPr>
          <p:cNvCxnSpPr/>
          <p:nvPr/>
        </p:nvCxnSpPr>
        <p:spPr>
          <a:xfrm flipV="1">
            <a:off x="1451252" y="2971563"/>
            <a:ext cx="368929" cy="358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2FCB1E-97A4-184D-AA88-5707413F7C0E}"/>
              </a:ext>
            </a:extLst>
          </p:cNvPr>
          <p:cNvCxnSpPr/>
          <p:nvPr/>
        </p:nvCxnSpPr>
        <p:spPr>
          <a:xfrm>
            <a:off x="3130468" y="3000209"/>
            <a:ext cx="327107" cy="2424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FE7574-25EC-E945-B4B3-342A1796F4EC}"/>
              </a:ext>
            </a:extLst>
          </p:cNvPr>
          <p:cNvCxnSpPr/>
          <p:nvPr/>
        </p:nvCxnSpPr>
        <p:spPr>
          <a:xfrm>
            <a:off x="1418772" y="4200458"/>
            <a:ext cx="498514" cy="411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4C30C1-56E7-8D4C-8745-DCCA088F4261}"/>
              </a:ext>
            </a:extLst>
          </p:cNvPr>
          <p:cNvCxnSpPr/>
          <p:nvPr/>
        </p:nvCxnSpPr>
        <p:spPr>
          <a:xfrm flipH="1">
            <a:off x="3151568" y="4306078"/>
            <a:ext cx="308393" cy="30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3FBAD25-4ABC-3540-BBF1-CA91260BCEE0}"/>
              </a:ext>
            </a:extLst>
          </p:cNvPr>
          <p:cNvCxnSpPr>
            <a:cxnSpLocks/>
          </p:cNvCxnSpPr>
          <p:nvPr/>
        </p:nvCxnSpPr>
        <p:spPr>
          <a:xfrm>
            <a:off x="1681103" y="3783916"/>
            <a:ext cx="14006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48D8685-FBDF-2648-8FB1-D0471780E11B}"/>
              </a:ext>
            </a:extLst>
          </p:cNvPr>
          <p:cNvGrpSpPr/>
          <p:nvPr/>
        </p:nvGrpSpPr>
        <p:grpSpPr>
          <a:xfrm>
            <a:off x="1906028" y="4407972"/>
            <a:ext cx="1220290" cy="787253"/>
            <a:chOff x="6554256" y="4257647"/>
            <a:chExt cx="1220290" cy="78725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520BE51-316E-8942-B3B8-F6EF3AC80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652" y="4257647"/>
              <a:ext cx="493498" cy="493498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7697C5D-FD5A-2443-8747-F57E5107BB47}"/>
                </a:ext>
              </a:extLst>
            </p:cNvPr>
            <p:cNvSpPr txBox="1"/>
            <p:nvPr/>
          </p:nvSpPr>
          <p:spPr>
            <a:xfrm>
              <a:off x="6554256" y="4767901"/>
              <a:ext cx="12202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Visualization</a:t>
              </a:r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6A744C22-A763-BF48-AE8B-EB13BC53A8BF}"/>
              </a:ext>
            </a:extLst>
          </p:cNvPr>
          <p:cNvSpPr/>
          <p:nvPr/>
        </p:nvSpPr>
        <p:spPr>
          <a:xfrm>
            <a:off x="3109750" y="2475506"/>
            <a:ext cx="368541" cy="368541"/>
          </a:xfrm>
          <a:prstGeom prst="ellipse">
            <a:avLst/>
          </a:prstGeom>
          <a:solidFill>
            <a:srgbClr val="DC6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690E086-5839-3242-A580-A14A8CD2C0E9}"/>
              </a:ext>
            </a:extLst>
          </p:cNvPr>
          <p:cNvSpPr/>
          <p:nvPr/>
        </p:nvSpPr>
        <p:spPr>
          <a:xfrm>
            <a:off x="4482347" y="3631411"/>
            <a:ext cx="368541" cy="368541"/>
          </a:xfrm>
          <a:prstGeom prst="ellipse">
            <a:avLst/>
          </a:prstGeom>
          <a:solidFill>
            <a:srgbClr val="DC6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35D401B-C765-9C4C-8FEF-940964C0B8E1}"/>
              </a:ext>
            </a:extLst>
          </p:cNvPr>
          <p:cNvSpPr/>
          <p:nvPr/>
        </p:nvSpPr>
        <p:spPr>
          <a:xfrm>
            <a:off x="3089034" y="4815629"/>
            <a:ext cx="368541" cy="368541"/>
          </a:xfrm>
          <a:prstGeom prst="ellipse">
            <a:avLst/>
          </a:prstGeom>
          <a:solidFill>
            <a:srgbClr val="DC6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763E5-BD23-E848-84D3-C3BA8A3505A1}"/>
              </a:ext>
            </a:extLst>
          </p:cNvPr>
          <p:cNvSpPr txBox="1"/>
          <p:nvPr/>
        </p:nvSpPr>
        <p:spPr>
          <a:xfrm>
            <a:off x="5341515" y="1507752"/>
            <a:ext cx="643901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DC6B2F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sz="2400" b="1" dirty="0"/>
              <a:t>Instructions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A. </a:t>
            </a:r>
            <a:r>
              <a:rPr lang="en-US" sz="1600" dirty="0">
                <a:solidFill>
                  <a:schemeClr val="tx1"/>
                </a:solidFill>
              </a:rPr>
              <a:t>Each group will receive a handout with instructions and a copy of the three theoretical artifacts presented here.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B. </a:t>
            </a:r>
            <a:r>
              <a:rPr lang="en-US" sz="1600" b="1" dirty="0"/>
              <a:t>Key Task</a:t>
            </a:r>
            <a:r>
              <a:rPr lang="en-US" sz="1600" dirty="0">
                <a:solidFill>
                  <a:schemeClr val="tx1"/>
                </a:solidFill>
              </a:rPr>
              <a:t>: Discuss with your colleagues some potential interpretations of the theoretical artifacts and unfolding theorizations related to the research question: </a:t>
            </a:r>
            <a:r>
              <a:rPr lang="en-US" sz="1600" i="1" dirty="0"/>
              <a:t>How to capture the meaning infrastructure that shapes the space of possibilities at the early moments of institutional change?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C. </a:t>
            </a:r>
            <a:r>
              <a:rPr lang="en-US" sz="1600" dirty="0">
                <a:solidFill>
                  <a:schemeClr val="tx1"/>
                </a:solidFill>
              </a:rPr>
              <a:t>Pay special attention to patterns that might be identifiable into the artifacts , and take into consideration the following additional information: 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D. </a:t>
            </a:r>
            <a:r>
              <a:rPr lang="en-US" sz="1600" dirty="0">
                <a:solidFill>
                  <a:schemeClr val="tx1"/>
                </a:solidFill>
              </a:rPr>
              <a:t>After the break-out session, we will briefly present a potential theorization and hear back from the groups.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135CB1-6A84-9246-AD2B-7028DF5CF98E}"/>
              </a:ext>
            </a:extLst>
          </p:cNvPr>
          <p:cNvSpPr/>
          <p:nvPr/>
        </p:nvSpPr>
        <p:spPr>
          <a:xfrm>
            <a:off x="6783976" y="5021197"/>
            <a:ext cx="4309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C6B2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 the interviews, most informants described 2010 as the year of emergence of Data Science as a field</a:t>
            </a:r>
          </a:p>
        </p:txBody>
      </p:sp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1F25A295-9117-EA44-A370-C0683839D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053" y="4903856"/>
            <a:ext cx="704923" cy="70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6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C8AA-DA03-4E0F-86FD-671D2687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913A1D-CC25-194C-BCEC-B7C1C6A5C437}"/>
              </a:ext>
            </a:extLst>
          </p:cNvPr>
          <p:cNvSpPr/>
          <p:nvPr/>
        </p:nvSpPr>
        <p:spPr>
          <a:xfrm>
            <a:off x="3343275" y="1575193"/>
            <a:ext cx="8648699" cy="134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03FE07-1024-924E-B195-D5121E9A2298}"/>
              </a:ext>
            </a:extLst>
          </p:cNvPr>
          <p:cNvSpPr txBox="1"/>
          <p:nvPr/>
        </p:nvSpPr>
        <p:spPr>
          <a:xfrm>
            <a:off x="6783976" y="6492875"/>
            <a:ext cx="532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Source Sans Pro" panose="020B0503030403020204" pitchFamily="34" charset="0"/>
              </a:rPr>
              <a:t>Rodrigo Valadao, University of Alberta, August 7</a:t>
            </a:r>
            <a:r>
              <a:rPr lang="en-US" sz="1200" baseline="30000" dirty="0">
                <a:latin typeface="Source Sans Pro" panose="020B0503030403020204" pitchFamily="34" charset="0"/>
              </a:rPr>
              <a:t>th</a:t>
            </a:r>
            <a:r>
              <a:rPr lang="en-US" sz="1200" dirty="0">
                <a:latin typeface="Source Sans Pro" panose="020B0503030403020204" pitchFamily="34" charset="0"/>
              </a:rPr>
              <a:t> 2020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0599F50-A029-6342-9B54-4FF4086304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1300" y="1452072"/>
            <a:ext cx="9210674" cy="50217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3F2C3F-AE9E-4E44-B2A8-2087058B419E}"/>
              </a:ext>
            </a:extLst>
          </p:cNvPr>
          <p:cNvSpPr/>
          <p:nvPr/>
        </p:nvSpPr>
        <p:spPr>
          <a:xfrm>
            <a:off x="3448051" y="2369203"/>
            <a:ext cx="6395632" cy="1875942"/>
          </a:xfrm>
          <a:prstGeom prst="rect">
            <a:avLst/>
          </a:prstGeom>
          <a:noFill/>
          <a:ln w="12700">
            <a:solidFill>
              <a:srgbClr val="0070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608137-DC80-8847-8A2F-79FBB8B9BA4E}"/>
              </a:ext>
            </a:extLst>
          </p:cNvPr>
          <p:cNvSpPr/>
          <p:nvPr/>
        </p:nvSpPr>
        <p:spPr>
          <a:xfrm>
            <a:off x="6166574" y="2190388"/>
            <a:ext cx="319529" cy="319529"/>
          </a:xfrm>
          <a:prstGeom prst="ellipse">
            <a:avLst/>
          </a:prstGeom>
          <a:solidFill>
            <a:srgbClr val="0070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7351A6-41DB-4E48-8397-E096FEF038DB}"/>
              </a:ext>
            </a:extLst>
          </p:cNvPr>
          <p:cNvSpPr/>
          <p:nvPr/>
        </p:nvSpPr>
        <p:spPr>
          <a:xfrm>
            <a:off x="9843683" y="2369203"/>
            <a:ext cx="2148292" cy="1875942"/>
          </a:xfrm>
          <a:prstGeom prst="rect">
            <a:avLst/>
          </a:prstGeom>
          <a:noFill/>
          <a:ln w="12700">
            <a:solidFill>
              <a:srgbClr val="0070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5B5014-BCD8-E544-904F-9CFEE22A7753}"/>
              </a:ext>
            </a:extLst>
          </p:cNvPr>
          <p:cNvSpPr/>
          <p:nvPr/>
        </p:nvSpPr>
        <p:spPr>
          <a:xfrm>
            <a:off x="10998350" y="2196272"/>
            <a:ext cx="319529" cy="319529"/>
          </a:xfrm>
          <a:prstGeom prst="ellipse">
            <a:avLst/>
          </a:prstGeom>
          <a:solidFill>
            <a:srgbClr val="0070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F71FE-BB69-4F40-9991-FF61208C61BA}"/>
              </a:ext>
            </a:extLst>
          </p:cNvPr>
          <p:cNvSpPr/>
          <p:nvPr/>
        </p:nvSpPr>
        <p:spPr>
          <a:xfrm>
            <a:off x="2689743" y="2350152"/>
            <a:ext cx="361950" cy="1974198"/>
          </a:xfrm>
          <a:prstGeom prst="rect">
            <a:avLst/>
          </a:prstGeom>
          <a:noFill/>
          <a:ln w="12700">
            <a:solidFill>
              <a:srgbClr val="0070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6D8831-9478-CD46-AB06-6D45ABA9449B}"/>
              </a:ext>
            </a:extLst>
          </p:cNvPr>
          <p:cNvSpPr/>
          <p:nvPr/>
        </p:nvSpPr>
        <p:spPr>
          <a:xfrm>
            <a:off x="322448" y="1828434"/>
            <a:ext cx="2204386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Positive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and </a:t>
            </a: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negative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associations of elementary category schemas of meaning over time.</a:t>
            </a:r>
          </a:p>
          <a:p>
            <a:pPr marL="171450" indent="-171450">
              <a:spcBef>
                <a:spcPts val="6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</a:pPr>
            <a:endParaRPr lang="en-U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71450" indent="-171450">
              <a:spcBef>
                <a:spcPts val="6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2000 x 2010: Divergence in the year detected by different approaches as the beginning of the emergence of the field (computational vs interviews).</a:t>
            </a:r>
          </a:p>
        </p:txBody>
      </p:sp>
    </p:spTree>
    <p:extLst>
      <p:ext uri="{BB962C8B-B14F-4D97-AF65-F5344CB8AC3E}">
        <p14:creationId xmlns:p14="http://schemas.microsoft.com/office/powerpoint/2010/main" val="11722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C8AA-DA03-4E0F-86FD-671D2687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03FE07-1024-924E-B195-D5121E9A2298}"/>
              </a:ext>
            </a:extLst>
          </p:cNvPr>
          <p:cNvSpPr txBox="1"/>
          <p:nvPr/>
        </p:nvSpPr>
        <p:spPr>
          <a:xfrm>
            <a:off x="6783976" y="6492875"/>
            <a:ext cx="532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Source Sans Pro" panose="020B0503030403020204" pitchFamily="34" charset="0"/>
              </a:rPr>
              <a:t>Rodrigo Valadao, University of Alberta, August 7</a:t>
            </a:r>
            <a:r>
              <a:rPr lang="en-US" sz="1200" baseline="30000" dirty="0">
                <a:latin typeface="Source Sans Pro" panose="020B0503030403020204" pitchFamily="34" charset="0"/>
              </a:rPr>
              <a:t>th</a:t>
            </a:r>
            <a:r>
              <a:rPr lang="en-US" sz="1200" dirty="0">
                <a:latin typeface="Source Sans Pro" panose="020B0503030403020204" pitchFamily="34" charset="0"/>
              </a:rPr>
              <a:t> 2020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3931C1-E2AF-2144-A2D8-D397A577B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222" y="741214"/>
            <a:ext cx="5613400" cy="2382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3BC131-5083-A349-BDDD-8BD29AEDA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58" y="3466729"/>
            <a:ext cx="4243495" cy="27239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46E8694-DC54-624A-9571-9C2F12409C8B}"/>
              </a:ext>
            </a:extLst>
          </p:cNvPr>
          <p:cNvSpPr/>
          <p:nvPr/>
        </p:nvSpPr>
        <p:spPr>
          <a:xfrm>
            <a:off x="6783976" y="938621"/>
            <a:ext cx="1236150" cy="21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sz="1000" dirty="0">
                <a:solidFill>
                  <a:srgbClr val="0070A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Early Moments of Institutional Change</a:t>
            </a:r>
          </a:p>
          <a:p>
            <a:pPr marL="168275" indent="-168275" algn="ctr">
              <a:spcBef>
                <a:spcPts val="600"/>
              </a:spcBef>
              <a:buClr>
                <a:schemeClr val="accent1"/>
              </a:buClr>
              <a:buSzPct val="100000"/>
              <a:buFont typeface="Wingdings 3" charset="2"/>
              <a:buChar char=""/>
            </a:pPr>
            <a:endParaRPr lang="en-US" sz="1000" dirty="0">
              <a:solidFill>
                <a:srgbClr val="0070A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68275" indent="-168275" algn="ctr">
              <a:spcBef>
                <a:spcPts val="600"/>
              </a:spcBef>
              <a:buClr>
                <a:schemeClr val="accent1"/>
              </a:buClr>
              <a:buSzPct val="100000"/>
              <a:buFont typeface="Wingdings 3" charset="2"/>
              <a:buChar char=""/>
            </a:pPr>
            <a:endParaRPr lang="en-US" sz="1000" dirty="0">
              <a:solidFill>
                <a:srgbClr val="0070A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2FB0C8BD-E77F-204B-AB1E-ADE63F0DA90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564342">
            <a:off x="7604521" y="1540189"/>
            <a:ext cx="270985" cy="270985"/>
          </a:xfrm>
          <a:prstGeom prst="rect">
            <a:avLst/>
          </a:prstGeom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758672-72CB-6848-BCEF-8A23B15C0308}"/>
              </a:ext>
            </a:extLst>
          </p:cNvPr>
          <p:cNvSpPr/>
          <p:nvPr/>
        </p:nvSpPr>
        <p:spPr>
          <a:xfrm>
            <a:off x="1454328" y="1930904"/>
            <a:ext cx="4908371" cy="69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sz="16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meaning infrastructure is formed </a:t>
            </a:r>
            <a:r>
              <a:rPr lang="en-US" sz="16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through the amalgamation of novel category schemas of meaning in combination with the exclusion of others</a:t>
            </a:r>
            <a:endParaRPr lang="en-US" sz="1600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6DD299-2546-4343-B678-1448774BD11A}"/>
              </a:ext>
            </a:extLst>
          </p:cNvPr>
          <p:cNvSpPr/>
          <p:nvPr/>
        </p:nvSpPr>
        <p:spPr>
          <a:xfrm>
            <a:off x="1454328" y="3487724"/>
            <a:ext cx="4451172" cy="103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sz="16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Distinct periods during the early moments of institutional change</a:t>
            </a:r>
            <a:r>
              <a:rPr lang="en-US" sz="16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</a:p>
          <a:p>
            <a:pPr marL="400050" lvl="4" indent="-214313">
              <a:spcBef>
                <a:spcPts val="600"/>
              </a:spcBef>
              <a:buClr>
                <a:srgbClr val="434343"/>
              </a:buClr>
              <a:buSzPct val="100000"/>
              <a:buFont typeface="Wingdings" pitchFamily="2" charset="2"/>
              <a:buChar char="§"/>
            </a:pPr>
            <a:r>
              <a:rPr lang="en-US" sz="16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First period </a:t>
            </a:r>
            <a:r>
              <a:rPr lang="en-US" sz="16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(i.e., 2000-2010) </a:t>
            </a:r>
            <a:r>
              <a:rPr lang="en-US" sz="16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itchFamily="2" charset="2"/>
              </a:rPr>
              <a:t> </a:t>
            </a:r>
            <a:r>
              <a:rPr lang="en-US" sz="16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tacit</a:t>
            </a:r>
            <a:r>
              <a:rPr lang="en-US" sz="16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and </a:t>
            </a:r>
            <a:r>
              <a:rPr lang="en-US" sz="16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not evident.</a:t>
            </a:r>
            <a:endParaRPr lang="en-US" sz="1600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00050" lvl="4" indent="-214313">
              <a:spcBef>
                <a:spcPts val="600"/>
              </a:spcBef>
              <a:buClr>
                <a:srgbClr val="434343"/>
              </a:buClr>
              <a:buSzPct val="100000"/>
              <a:buFont typeface="Wingdings" pitchFamily="2" charset="2"/>
              <a:buChar char="§"/>
            </a:pPr>
            <a:r>
              <a:rPr lang="en-US" sz="16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Second Stage </a:t>
            </a:r>
            <a:r>
              <a:rPr lang="en-US" sz="16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(i.e., 2010-ongoing): might assign </a:t>
            </a:r>
            <a:r>
              <a:rPr lang="en-US" sz="16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more agentic phase</a:t>
            </a:r>
            <a:r>
              <a:rPr lang="en-US" sz="16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in which new practices start to become more closely connected to the meaning infrastructure.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6FB4E7-0734-5D44-81E8-8545A813865E}"/>
              </a:ext>
            </a:extLst>
          </p:cNvPr>
          <p:cNvSpPr/>
          <p:nvPr/>
        </p:nvSpPr>
        <p:spPr>
          <a:xfrm>
            <a:off x="475275" y="2070286"/>
            <a:ext cx="813144" cy="813144"/>
          </a:xfrm>
          <a:prstGeom prst="ellipse">
            <a:avLst/>
          </a:prstGeom>
          <a:solidFill>
            <a:srgbClr val="0070A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39F50D4-0442-1843-940F-BFB8D43458B5}"/>
              </a:ext>
            </a:extLst>
          </p:cNvPr>
          <p:cNvSpPr/>
          <p:nvPr/>
        </p:nvSpPr>
        <p:spPr>
          <a:xfrm>
            <a:off x="475275" y="4198662"/>
            <a:ext cx="813144" cy="813144"/>
          </a:xfrm>
          <a:prstGeom prst="ellipse">
            <a:avLst/>
          </a:prstGeom>
          <a:solidFill>
            <a:srgbClr val="0070A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4555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E2F1C4F-8AA8-F64D-B41C-879E21DFC788}"/>
              </a:ext>
            </a:extLst>
          </p:cNvPr>
          <p:cNvSpPr/>
          <p:nvPr/>
        </p:nvSpPr>
        <p:spPr>
          <a:xfrm>
            <a:off x="0" y="2657509"/>
            <a:ext cx="12192000" cy="1184317"/>
          </a:xfrm>
          <a:prstGeom prst="rect">
            <a:avLst/>
          </a:prstGeom>
          <a:solidFill>
            <a:srgbClr val="0070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Big Picture about STM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A49D7A-6D36-794C-9046-12019C496AAD}"/>
              </a:ext>
            </a:extLst>
          </p:cNvPr>
          <p:cNvSpPr/>
          <p:nvPr/>
        </p:nvSpPr>
        <p:spPr>
          <a:xfrm>
            <a:off x="838200" y="1611072"/>
            <a:ext cx="10744200" cy="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6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</a:pPr>
            <a:r>
              <a:rPr lang="en-US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Meaning is a key component to understand change but has been difficult to operationalize it empirically (Mohr et al., 2020).</a:t>
            </a:r>
            <a:endParaRPr lang="en-US" b="1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sym typeface="Wingdings" pitchFamily="2" charset="2"/>
            </a:endParaRPr>
          </a:p>
          <a:p>
            <a:pPr>
              <a:spcBef>
                <a:spcPts val="600"/>
              </a:spcBef>
              <a:buClr>
                <a:schemeClr val="accent1"/>
              </a:buClr>
              <a:buSzPct val="100000"/>
            </a:pPr>
            <a:endParaRPr lang="en-US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9EEBA-9A44-4F43-9C8F-5BF9F8C0A16B}"/>
              </a:ext>
            </a:extLst>
          </p:cNvPr>
          <p:cNvSpPr/>
          <p:nvPr/>
        </p:nvSpPr>
        <p:spPr>
          <a:xfrm>
            <a:off x="3594100" y="4484702"/>
            <a:ext cx="8153400" cy="64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sz="1600" dirty="0">
                <a:solidFill>
                  <a:schemeClr val="dk1"/>
                </a:solidFill>
                <a:latin typeface="Barlow"/>
              </a:rPr>
              <a:t>Studies can </a:t>
            </a:r>
            <a:r>
              <a:rPr lang="en-US" sz="1600" b="1" dirty="0">
                <a:solidFill>
                  <a:schemeClr val="dk1"/>
                </a:solidFill>
                <a:latin typeface="Barlow"/>
              </a:rPr>
              <a:t>increase the variety of metadata </a:t>
            </a:r>
            <a:r>
              <a:rPr lang="en-US" sz="1600" dirty="0">
                <a:solidFill>
                  <a:schemeClr val="dk1"/>
                </a:solidFill>
                <a:latin typeface="Barlow"/>
              </a:rPr>
              <a:t>used as covariates in the STM technique</a:t>
            </a:r>
            <a:r>
              <a:rPr lang="en-US" sz="1600" dirty="0">
                <a:solidFill>
                  <a:schemeClr val="dk1"/>
                </a:solidFill>
                <a:latin typeface="Barlow"/>
                <a:sym typeface="Wingdings" pitchFamily="2" charset="2"/>
              </a:rPr>
              <a:t>. </a:t>
            </a:r>
            <a:r>
              <a:rPr lang="en-US" sz="1600" b="1" dirty="0">
                <a:solidFill>
                  <a:schemeClr val="dk1"/>
                </a:solidFill>
                <a:latin typeface="Barlow"/>
              </a:rPr>
              <a:t>Authorship</a:t>
            </a:r>
            <a:r>
              <a:rPr lang="en-US" sz="1600" dirty="0">
                <a:solidFill>
                  <a:schemeClr val="dk1"/>
                </a:solidFill>
                <a:latin typeface="Barlow"/>
              </a:rPr>
              <a:t>, for example, shall enable to populate studies of meaning with a more agentic and multidimensional perspective</a:t>
            </a:r>
            <a:r>
              <a:rPr lang="en-CA" sz="1600" dirty="0">
                <a:solidFill>
                  <a:schemeClr val="dk1"/>
                </a:solidFill>
                <a:latin typeface="Barlow"/>
              </a:rPr>
              <a:t> .</a:t>
            </a:r>
            <a:endParaRPr lang="en-US" sz="1600" dirty="0">
              <a:solidFill>
                <a:schemeClr val="dk1"/>
              </a:solidFill>
              <a:latin typeface="Barlow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378CF5-F241-D44C-B58C-893E5280ABDA}"/>
              </a:ext>
            </a:extLst>
          </p:cNvPr>
          <p:cNvSpPr/>
          <p:nvPr/>
        </p:nvSpPr>
        <p:spPr>
          <a:xfrm>
            <a:off x="3594100" y="5492506"/>
            <a:ext cx="8153400" cy="80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sz="1600" dirty="0">
                <a:solidFill>
                  <a:schemeClr val="dk1"/>
                </a:solidFill>
                <a:latin typeface="Barlow"/>
              </a:rPr>
              <a:t>Future studies might want to </a:t>
            </a:r>
            <a:r>
              <a:rPr lang="en-US" sz="1600" b="1" dirty="0">
                <a:solidFill>
                  <a:schemeClr val="dk1"/>
                </a:solidFill>
                <a:latin typeface="Barlow"/>
              </a:rPr>
              <a:t>take into account the pace of change. </a:t>
            </a:r>
            <a:r>
              <a:rPr lang="en-US" sz="1600" dirty="0">
                <a:solidFill>
                  <a:schemeClr val="dk1"/>
                </a:solidFill>
                <a:latin typeface="Barlow"/>
              </a:rPr>
              <a:t>The angular coefficient of the correlations produced by the STM technique might afford this sort of analysis, which requires further development of the technique.</a:t>
            </a:r>
            <a:endParaRPr lang="en-CA" sz="1600" dirty="0">
              <a:solidFill>
                <a:schemeClr val="dk1"/>
              </a:solidFill>
              <a:latin typeface="Barlow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675D28-2F3A-9C44-8CE6-912C38C0F169}"/>
              </a:ext>
            </a:extLst>
          </p:cNvPr>
          <p:cNvSpPr/>
          <p:nvPr/>
        </p:nvSpPr>
        <p:spPr>
          <a:xfrm>
            <a:off x="2635250" y="3934316"/>
            <a:ext cx="10744200" cy="1468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sz="24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itchFamily="2" charset="2"/>
              </a:rPr>
              <a:t>Future Directions:</a:t>
            </a:r>
          </a:p>
          <a:p>
            <a:pPr>
              <a:spcBef>
                <a:spcPts val="600"/>
              </a:spcBef>
              <a:buClr>
                <a:schemeClr val="accent1"/>
              </a:buClr>
              <a:buSzPct val="100000"/>
            </a:pPr>
            <a:endParaRPr lang="en-US" sz="2400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Isosceles Triangle 42">
            <a:extLst>
              <a:ext uri="{FF2B5EF4-FFF2-40B4-BE49-F238E27FC236}">
                <a16:creationId xmlns:a16="http://schemas.microsoft.com/office/drawing/2014/main" id="{14364971-3585-B849-8588-621836AB7644}"/>
              </a:ext>
            </a:extLst>
          </p:cNvPr>
          <p:cNvSpPr/>
          <p:nvPr/>
        </p:nvSpPr>
        <p:spPr>
          <a:xfrm rot="16200000" flipV="1">
            <a:off x="3032506" y="4896032"/>
            <a:ext cx="647928" cy="28674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Isosceles Triangle 42">
            <a:extLst>
              <a:ext uri="{FF2B5EF4-FFF2-40B4-BE49-F238E27FC236}">
                <a16:creationId xmlns:a16="http://schemas.microsoft.com/office/drawing/2014/main" id="{657BAB6B-E419-D542-8B3F-F51C4D670F18}"/>
              </a:ext>
            </a:extLst>
          </p:cNvPr>
          <p:cNvSpPr/>
          <p:nvPr/>
        </p:nvSpPr>
        <p:spPr>
          <a:xfrm rot="16200000" flipV="1">
            <a:off x="3032505" y="5900460"/>
            <a:ext cx="647928" cy="28674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DDDEE2-D0A5-2947-9072-E43AF0BC0A90}"/>
              </a:ext>
            </a:extLst>
          </p:cNvPr>
          <p:cNvSpPr/>
          <p:nvPr/>
        </p:nvSpPr>
        <p:spPr>
          <a:xfrm>
            <a:off x="2343150" y="2834168"/>
            <a:ext cx="7505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STM </a:t>
            </a: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itchFamily="2" charset="2"/>
              </a:rPr>
              <a:t>enables to develop new types of visualizations and opens an array of possibilities for novel theorizations.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F417C-57D0-424B-9512-D04651C2AFE7}"/>
              </a:ext>
            </a:extLst>
          </p:cNvPr>
          <p:cNvSpPr txBox="1"/>
          <p:nvPr/>
        </p:nvSpPr>
        <p:spPr>
          <a:xfrm>
            <a:off x="6783976" y="6492875"/>
            <a:ext cx="5329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Source Sans Pro" panose="020B0503030403020204" pitchFamily="34" charset="0"/>
              </a:rPr>
              <a:t>Rodrigo Valadao, University of Alberta, August 7</a:t>
            </a:r>
            <a:r>
              <a:rPr lang="en-US" sz="1200" baseline="30000" dirty="0">
                <a:latin typeface="Source Sans Pro" panose="020B0503030403020204" pitchFamily="34" charset="0"/>
              </a:rPr>
              <a:t>th</a:t>
            </a:r>
            <a:r>
              <a:rPr lang="en-US" sz="1200" dirty="0">
                <a:latin typeface="Source Sans Pro" panose="020B0503030403020204" pitchFamily="34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32386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39DA6-3201-439E-B171-8674E326F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59575"/>
            <a:ext cx="9144000" cy="197862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latin typeface="Calibri" panose="020F0502020204030204" pitchFamily="34" charset="0"/>
              </a:rPr>
              <a:t>Moving Beyond LDA &amp; Standard Topic Modeling </a:t>
            </a:r>
            <a:r>
              <a:rPr lang="en-US" sz="5400" b="1" dirty="0">
                <a:effectLst/>
                <a:latin typeface="Calibri" panose="020F0502020204030204" pitchFamily="34" charset="0"/>
              </a:rPr>
              <a:t>– </a:t>
            </a:r>
            <a:r>
              <a:rPr lang="en-US" sz="5400" b="1" dirty="0" err="1">
                <a:effectLst/>
                <a:latin typeface="Calibri" panose="020F0502020204030204" pitchFamily="34" charset="0"/>
              </a:rPr>
              <a:t>hSBM</a:t>
            </a:r>
            <a:r>
              <a:rPr lang="en-US" sz="5400" b="1" dirty="0">
                <a:effectLst/>
                <a:latin typeface="Calibri" panose="020F0502020204030204" pitchFamily="34" charset="0"/>
              </a:rPr>
              <a:t> </a:t>
            </a:r>
            <a:endParaRPr lang="en-US" sz="5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FACEB-B956-4751-B416-4D0515FD2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9456"/>
            <a:ext cx="9144000" cy="138068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Calibri" panose="020F0502020204030204" pitchFamily="34" charset="0"/>
              </a:rPr>
              <a:t>Example / Exercise Part 2</a:t>
            </a:r>
          </a:p>
          <a:p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US" sz="3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Hovig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Tchalian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&amp; Tim Hannigan)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AE0BD-FE30-413B-B5C5-B22D217F82C3}"/>
              </a:ext>
            </a:extLst>
          </p:cNvPr>
          <p:cNvSpPr txBox="1"/>
          <p:nvPr/>
        </p:nvSpPr>
        <p:spPr>
          <a:xfrm>
            <a:off x="6705600" y="5822723"/>
            <a:ext cx="5329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Source Sans Pro" panose="020B0503030403020204" pitchFamily="34" charset="0"/>
              </a:rPr>
              <a:t>Hannigan, </a:t>
            </a:r>
            <a:r>
              <a:rPr lang="en-US" dirty="0" err="1">
                <a:latin typeface="Source Sans Pro" panose="020B0503030403020204" pitchFamily="34" charset="0"/>
              </a:rPr>
              <a:t>Haans</a:t>
            </a:r>
            <a:r>
              <a:rPr lang="en-US" dirty="0">
                <a:latin typeface="Source Sans Pro" panose="020B0503030403020204" pitchFamily="34" charset="0"/>
              </a:rPr>
              <a:t>, Glaser, </a:t>
            </a:r>
            <a:r>
              <a:rPr lang="en-US" dirty="0" err="1">
                <a:latin typeface="Source Sans Pro" panose="020B0503030403020204" pitchFamily="34" charset="0"/>
              </a:rPr>
              <a:t>Tchalian</a:t>
            </a:r>
            <a:r>
              <a:rPr lang="en-US" dirty="0">
                <a:latin typeface="Source Sans Pro" panose="020B0503030403020204" pitchFamily="34" charset="0"/>
              </a:rPr>
              <a:t>, </a:t>
            </a:r>
            <a:r>
              <a:rPr lang="en-US" dirty="0" err="1">
                <a:latin typeface="Source Sans Pro" panose="020B0503030403020204" pitchFamily="34" charset="0"/>
              </a:rPr>
              <a:t>Valadao</a:t>
            </a:r>
            <a:r>
              <a:rPr lang="en-US" dirty="0">
                <a:latin typeface="Source Sans Pro" panose="020B0503030403020204" pitchFamily="34" charset="0"/>
              </a:rPr>
              <a:t>, Jennings </a:t>
            </a:r>
          </a:p>
          <a:p>
            <a:pPr algn="r"/>
            <a:r>
              <a:rPr lang="en-US" dirty="0" err="1">
                <a:latin typeface="Source Sans Pro" panose="020B0503030403020204" pitchFamily="34" charset="0"/>
              </a:rPr>
              <a:t>IDeaS</a:t>
            </a:r>
            <a:endParaRPr lang="en-US" dirty="0">
              <a:latin typeface="Source Sans Pro" panose="020B0503030403020204" pitchFamily="34" charset="0"/>
            </a:endParaRPr>
          </a:p>
          <a:p>
            <a:pPr algn="r"/>
            <a:r>
              <a:rPr lang="en-US" dirty="0">
                <a:latin typeface="Source Sans Pro" panose="020B0503030403020204" pitchFamily="34" charset="0"/>
              </a:rPr>
              <a:t>August 7, 2020</a:t>
            </a:r>
          </a:p>
        </p:txBody>
      </p:sp>
    </p:spTree>
    <p:extLst>
      <p:ext uri="{BB962C8B-B14F-4D97-AF65-F5344CB8AC3E}">
        <p14:creationId xmlns:p14="http://schemas.microsoft.com/office/powerpoint/2010/main" val="58204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latin typeface="Calibri" panose="020F0502020204030204" pitchFamily="34" charset="0"/>
              </a:rPr>
              <a:t>Building Up Visuals for Theorization</a:t>
            </a:r>
            <a:br>
              <a:rPr lang="en-US" sz="3800" b="1" dirty="0">
                <a:latin typeface="Calibri" panose="020F0502020204030204" pitchFamily="34" charset="0"/>
              </a:rPr>
            </a:br>
            <a:r>
              <a:rPr lang="en-US" sz="3800" b="1" dirty="0">
                <a:latin typeface="Calibri" panose="020F0502020204030204" pitchFamily="34" charset="0"/>
              </a:rPr>
              <a:t>Case Application &amp; Exercise</a:t>
            </a:r>
            <a:endParaRPr lang="en-US" sz="3800" b="1" dirty="0">
              <a:latin typeface="Calibri" charset="0"/>
              <a:ea typeface="MS PGothic" charset="0"/>
            </a:endParaRPr>
          </a:p>
        </p:txBody>
      </p:sp>
      <p:sp>
        <p:nvSpPr>
          <p:cNvPr id="1741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 Linotype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A9551D57-B801-1D4F-96F8-5248C4994131}" type="slidenum">
              <a:rPr lang="en-US" sz="1200">
                <a:solidFill>
                  <a:schemeClr val="accent1"/>
                </a:solidFill>
                <a:latin typeface="Calibri" charset="0"/>
                <a:cs typeface="Calibri" charset="0"/>
              </a:rPr>
              <a:pPr eaLnBrk="1" hangingPunct="1"/>
              <a:t>29</a:t>
            </a:fld>
            <a:endParaRPr lang="en-US" sz="1200">
              <a:solidFill>
                <a:schemeClr val="accent1"/>
              </a:solidFill>
              <a:latin typeface="Calibri" charset="0"/>
              <a:cs typeface="Calibri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98A8222-2540-DE41-9280-A324289CB5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89546" y="1757533"/>
            <a:ext cx="7347098" cy="265842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3E075-2632-8947-AFC3-75E4465BFD26}"/>
              </a:ext>
            </a:extLst>
          </p:cNvPr>
          <p:cNvSpPr txBox="1"/>
          <p:nvPr/>
        </p:nvSpPr>
        <p:spPr>
          <a:xfrm>
            <a:off x="1826253" y="5594738"/>
            <a:ext cx="8539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Hannigan et al. (2019). Topic modeling in management research: Rendering new theory from textual data. </a:t>
            </a:r>
            <a:r>
              <a:rPr lang="en-US" sz="1400" i="1" dirty="0"/>
              <a:t>Academy of Management Annals</a:t>
            </a:r>
            <a:r>
              <a:rPr lang="en-US" sz="1400" dirty="0"/>
              <a:t>, 13(2), 586-632,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E825EDE-7742-9B4E-A865-5D5882311BAF}"/>
              </a:ext>
            </a:extLst>
          </p:cNvPr>
          <p:cNvSpPr/>
          <p:nvPr/>
        </p:nvSpPr>
        <p:spPr>
          <a:xfrm>
            <a:off x="4958316" y="4629569"/>
            <a:ext cx="2009555" cy="843796"/>
          </a:xfrm>
          <a:prstGeom prst="wedgeRoundRectCallout">
            <a:avLst>
              <a:gd name="adj1" fmla="val -18887"/>
              <a:gd name="adj2" fmla="val -58367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11622"/>
                </a:solidFill>
              </a:rPr>
              <a:t>Must be </a:t>
            </a:r>
            <a:r>
              <a:rPr lang="en-US" b="1" dirty="0">
                <a:solidFill>
                  <a:srgbClr val="911622"/>
                </a:solidFill>
              </a:rPr>
              <a:t>rigorous</a:t>
            </a:r>
            <a:r>
              <a:rPr lang="en-US" dirty="0">
                <a:solidFill>
                  <a:srgbClr val="911622"/>
                </a:solidFill>
              </a:rPr>
              <a:t> +  </a:t>
            </a:r>
            <a:r>
              <a:rPr lang="en-US" b="1" dirty="0">
                <a:solidFill>
                  <a:srgbClr val="911622"/>
                </a:solidFill>
              </a:rPr>
              <a:t>interpretable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7DE26B46-D130-8C4F-BC9A-A0A977681FD9}"/>
              </a:ext>
            </a:extLst>
          </p:cNvPr>
          <p:cNvSpPr/>
          <p:nvPr/>
        </p:nvSpPr>
        <p:spPr>
          <a:xfrm>
            <a:off x="7552661" y="4629569"/>
            <a:ext cx="2009555" cy="843796"/>
          </a:xfrm>
          <a:prstGeom prst="wedgeRoundRectCallout">
            <a:avLst>
              <a:gd name="adj1" fmla="val 22383"/>
              <a:gd name="adj2" fmla="val -57107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1F4E5F"/>
                </a:solidFill>
              </a:rPr>
              <a:t>Visuals</a:t>
            </a:r>
            <a:r>
              <a:rPr lang="en-US" sz="2000" dirty="0">
                <a:solidFill>
                  <a:srgbClr val="1F4E5F"/>
                </a:solidFill>
              </a:rPr>
              <a:t> help build</a:t>
            </a:r>
            <a:r>
              <a:rPr lang="en-US" sz="2000" b="1" dirty="0">
                <a:solidFill>
                  <a:srgbClr val="1F4E5F"/>
                </a:solidFill>
              </a:rPr>
              <a:t> theory</a:t>
            </a:r>
            <a:endParaRPr lang="en-US" sz="2000" b="1" i="1" dirty="0">
              <a:solidFill>
                <a:srgbClr val="1F4E5F"/>
              </a:solidFill>
            </a:endParaRP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89F0AC25-9696-354D-813A-92D25224EBC2}"/>
              </a:ext>
            </a:extLst>
          </p:cNvPr>
          <p:cNvSpPr/>
          <p:nvPr/>
        </p:nvSpPr>
        <p:spPr>
          <a:xfrm>
            <a:off x="2374605" y="4629569"/>
            <a:ext cx="2009555" cy="843796"/>
          </a:xfrm>
          <a:prstGeom prst="wedgeRoundRectCallout">
            <a:avLst>
              <a:gd name="adj1" fmla="val 22383"/>
              <a:gd name="adj2" fmla="val -57107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CA537"/>
                </a:solidFill>
              </a:rPr>
              <a:t>Can also </a:t>
            </a:r>
            <a:r>
              <a:rPr lang="en-US" sz="2000" b="1" dirty="0">
                <a:solidFill>
                  <a:srgbClr val="CCA537"/>
                </a:solidFill>
              </a:rPr>
              <a:t>identify</a:t>
            </a:r>
            <a:r>
              <a:rPr lang="en-US" sz="2000" dirty="0">
                <a:solidFill>
                  <a:srgbClr val="CCA537"/>
                </a:solidFill>
              </a:rPr>
              <a:t> temporal</a:t>
            </a:r>
            <a:r>
              <a:rPr lang="en-US" sz="2000" b="1" dirty="0">
                <a:solidFill>
                  <a:srgbClr val="CCA537"/>
                </a:solidFill>
              </a:rPr>
              <a:t> breaks</a:t>
            </a:r>
            <a:endParaRPr lang="en-US" sz="2000" b="1" i="1" dirty="0">
              <a:solidFill>
                <a:srgbClr val="CCA537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7E49F2-0FFA-0A49-B977-ECBDDA41B19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5342" y="6416318"/>
            <a:ext cx="1210171" cy="3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8" descr="DSMSingleLine.jpg">
            <a:extLst>
              <a:ext uri="{FF2B5EF4-FFF2-40B4-BE49-F238E27FC236}">
                <a16:creationId xmlns:a16="http://schemas.microsoft.com/office/drawing/2014/main" id="{AFC6A734-D822-ED4D-B96C-960CD3F12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35" y="6416318"/>
            <a:ext cx="3632778" cy="30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2270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884" y="184666"/>
            <a:ext cx="10764385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If you like, along with this deck, you can check </a:t>
            </a:r>
            <a:r>
              <a:rPr lang="en-US" sz="4000" dirty="0"/>
              <a:t>out the following </a:t>
            </a:r>
            <a:r>
              <a:rPr lang="en-US" sz="4000" dirty="0" smtClean="0"/>
              <a:t>resources in advance….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884" y="1550579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Links for resources for the session</a:t>
            </a:r>
          </a:p>
          <a:p>
            <a:pPr lvl="1"/>
            <a:r>
              <a:rPr lang="en-US" sz="2000" dirty="0"/>
              <a:t>Hannigan, T. R., </a:t>
            </a:r>
            <a:r>
              <a:rPr lang="en-US" sz="2000" dirty="0" err="1"/>
              <a:t>Haans</a:t>
            </a:r>
            <a:r>
              <a:rPr lang="en-US" sz="2000" dirty="0"/>
              <a:t>, R. F., </a:t>
            </a:r>
            <a:r>
              <a:rPr lang="en-US" sz="2000" dirty="0" err="1"/>
              <a:t>Vakili</a:t>
            </a:r>
            <a:r>
              <a:rPr lang="en-US" sz="2000" dirty="0"/>
              <a:t>, K., </a:t>
            </a:r>
            <a:r>
              <a:rPr lang="en-US" sz="2000" dirty="0" err="1"/>
              <a:t>Tchalian</a:t>
            </a:r>
            <a:r>
              <a:rPr lang="en-US" sz="2000" dirty="0"/>
              <a:t>, H., Glaser, V. L., Wang, M. S., ... &amp; Jennings, P. D. (2019). Topic modeling in management research: Rendering new theory from textual data. </a:t>
            </a:r>
            <a:r>
              <a:rPr lang="en-US" sz="2000" i="1" dirty="0"/>
              <a:t>Academy of Management Annals</a:t>
            </a:r>
            <a:r>
              <a:rPr lang="en-US" sz="2000" dirty="0"/>
              <a:t>, </a:t>
            </a:r>
            <a:r>
              <a:rPr lang="en-US" sz="2000" i="1" dirty="0"/>
              <a:t>13</a:t>
            </a:r>
            <a:r>
              <a:rPr lang="en-US" sz="2000" dirty="0"/>
              <a:t>(2), 586-632. </a:t>
            </a:r>
          </a:p>
          <a:p>
            <a:pPr lvl="1"/>
            <a:r>
              <a:rPr lang="en-US" sz="2000" dirty="0" err="1"/>
              <a:t>Schmiedel</a:t>
            </a:r>
            <a:r>
              <a:rPr lang="en-US" sz="2000" dirty="0"/>
              <a:t>, T., Müller, O., &amp; </a:t>
            </a:r>
            <a:r>
              <a:rPr lang="en-US" sz="2000" dirty="0" err="1"/>
              <a:t>vom</a:t>
            </a:r>
            <a:r>
              <a:rPr lang="en-US" sz="2000" dirty="0"/>
              <a:t> </a:t>
            </a:r>
            <a:r>
              <a:rPr lang="en-US" sz="2000" dirty="0" err="1"/>
              <a:t>Brocke</a:t>
            </a:r>
            <a:r>
              <a:rPr lang="en-US" sz="2000" dirty="0"/>
              <a:t>, J. (2019). Topic modeling as a strategy of inquiry in organizational research: A tutorial with an application example on organizational culture. </a:t>
            </a:r>
            <a:r>
              <a:rPr lang="en-US" sz="2000" i="1" dirty="0"/>
              <a:t>Organizational Research Methods</a:t>
            </a:r>
            <a:r>
              <a:rPr lang="en-US" sz="2000" dirty="0"/>
              <a:t>, </a:t>
            </a:r>
            <a:r>
              <a:rPr lang="en-US" sz="2000" i="1" dirty="0"/>
              <a:t>22</a:t>
            </a:r>
            <a:r>
              <a:rPr lang="en-US" sz="2000" dirty="0"/>
              <a:t>(4), 941-968.</a:t>
            </a:r>
          </a:p>
          <a:p>
            <a:pPr lvl="1"/>
            <a:r>
              <a:rPr lang="en-US" sz="2000" dirty="0"/>
              <a:t>Other listed papers at the sites below.</a:t>
            </a:r>
          </a:p>
          <a:p>
            <a:pPr marL="457200" lvl="1" indent="0">
              <a:buNone/>
            </a:pPr>
            <a:endParaRPr lang="en-US" i="1" dirty="0"/>
          </a:p>
          <a:p>
            <a:r>
              <a:rPr lang="en-US" dirty="0" err="1"/>
              <a:t>IDeaS</a:t>
            </a:r>
            <a:r>
              <a:rPr lang="en-US" dirty="0"/>
              <a:t> general page: </a:t>
            </a:r>
            <a:r>
              <a:rPr lang="en-US" sz="2400" dirty="0">
                <a:latin typeface="+mn-lt"/>
                <a:hlinkClick r:id="rId2"/>
              </a:rPr>
              <a:t>http://www.interpretivedatascience.com</a:t>
            </a:r>
            <a:r>
              <a:rPr lang="en-US" sz="2400" dirty="0" smtClean="0">
                <a:latin typeface="+mn-lt"/>
                <a:hlinkClick r:id="rId2"/>
              </a:rPr>
              <a:t>/</a:t>
            </a:r>
            <a:endParaRPr lang="en-US" sz="2400" dirty="0" smtClean="0">
              <a:latin typeface="+mn-lt"/>
            </a:endParaRPr>
          </a:p>
          <a:p>
            <a:endParaRPr lang="en-US" altLang="en-US" sz="2400" dirty="0">
              <a:latin typeface="+mn-lt"/>
            </a:endParaRPr>
          </a:p>
          <a:p>
            <a:r>
              <a:rPr lang="en-US" dirty="0"/>
              <a:t>GitHub: </a:t>
            </a:r>
            <a:r>
              <a:rPr lang="en-US" altLang="en-US" sz="24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https://ideas-repo.github.io</a:t>
            </a:r>
            <a:r>
              <a:rPr lang="en-US" altLang="en-US" sz="2400" dirty="0"/>
              <a:t> </a:t>
            </a:r>
            <a:r>
              <a:rPr lang="en-US" dirty="0"/>
              <a:t>	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If you examine this this deck in advance, we suggest that you refrain from looking at the exercise answers until after we do them collectively. </a:t>
            </a:r>
            <a:r>
              <a:rPr lang="en-US" b="1" dirty="0" smtClean="0">
                <a:sym typeface="Wingdings" panose="05000000000000000000" pitchFamily="2" charset="2"/>
              </a:rPr>
              <a:t>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84666"/>
            <a:ext cx="1219200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11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1981199" y="419101"/>
            <a:ext cx="9772185" cy="449263"/>
          </a:xfrm>
        </p:spPr>
        <p:txBody>
          <a:bodyPr>
            <a:noAutofit/>
          </a:bodyPr>
          <a:lstStyle/>
          <a:p>
            <a:r>
              <a:rPr lang="en-US" sz="3800" b="1" dirty="0" err="1">
                <a:latin typeface="Calibri" charset="0"/>
                <a:ea typeface="MS PGothic" charset="0"/>
              </a:rPr>
              <a:t>hLDA</a:t>
            </a:r>
            <a:r>
              <a:rPr lang="en-US" sz="3800" b="1" dirty="0">
                <a:latin typeface="Calibri" charset="0"/>
                <a:ea typeface="MS PGothic" charset="0"/>
              </a:rPr>
              <a:t> As Visual Artifact: </a:t>
            </a:r>
            <a:r>
              <a:rPr lang="en-US" sz="3800" b="1" i="1" dirty="0">
                <a:latin typeface="Calibri" charset="0"/>
                <a:ea typeface="MS PGothic" charset="0"/>
              </a:rPr>
              <a:t>Malaysia Flight 370</a:t>
            </a:r>
          </a:p>
        </p:txBody>
      </p:sp>
      <p:sp>
        <p:nvSpPr>
          <p:cNvPr id="21506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 Linotype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2AB62912-5B4F-514C-BACD-17DE15EB2980}" type="slidenum">
              <a:rPr lang="en-US" sz="1200">
                <a:solidFill>
                  <a:schemeClr val="accent1"/>
                </a:solidFill>
                <a:latin typeface="Calibri" charset="0"/>
                <a:cs typeface="Calibri" charset="0"/>
              </a:rPr>
              <a:pPr eaLnBrk="1" hangingPunct="1"/>
              <a:t>30</a:t>
            </a:fld>
            <a:endParaRPr lang="en-US" sz="1200">
              <a:solidFill>
                <a:schemeClr val="accent1"/>
              </a:solidFill>
              <a:latin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17295" y="5775155"/>
            <a:ext cx="8446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Smith, Hawes &amp; Myers, </a:t>
            </a:r>
            <a:r>
              <a:rPr lang="en-US" sz="1400" dirty="0" err="1"/>
              <a:t>Hie</a:t>
            </a:r>
            <a:r>
              <a:rPr lang="en-US" sz="1400" dirty="0"/>
              <a:t> ́</a:t>
            </a:r>
            <a:r>
              <a:rPr lang="en-US" sz="1400" dirty="0" err="1"/>
              <a:t>rarchie</a:t>
            </a:r>
            <a:r>
              <a:rPr lang="en-US" sz="1400" dirty="0"/>
              <a:t>: Interactive Visualization for Hierarchical Topic Models (2014, </a:t>
            </a:r>
            <a:r>
              <a:rPr lang="en-US" sz="1400" i="1" dirty="0"/>
              <a:t>Proceedings of the Workshop on Interactive Language Learning, Visualization, and Interfaces</a:t>
            </a:r>
            <a:r>
              <a:rPr lang="en-US" sz="1400" dirty="0"/>
              <a:t>, p. 73)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296" y="1698432"/>
            <a:ext cx="8193505" cy="2876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6" b="2172"/>
          <a:stretch/>
        </p:blipFill>
        <p:spPr>
          <a:xfrm>
            <a:off x="1993233" y="1033782"/>
            <a:ext cx="8193505" cy="52935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35"/>
          <a:stretch/>
        </p:blipFill>
        <p:spPr>
          <a:xfrm>
            <a:off x="1993233" y="1031808"/>
            <a:ext cx="8229599" cy="52955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3EB96-F12C-DB44-937C-5A083DCEBB9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5342" y="6416318"/>
            <a:ext cx="1210171" cy="3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8" descr="DSMSingleLine.jpg">
            <a:extLst>
              <a:ext uri="{FF2B5EF4-FFF2-40B4-BE49-F238E27FC236}">
                <a16:creationId xmlns:a16="http://schemas.microsoft.com/office/drawing/2014/main" id="{E270781D-BF51-4C4F-ACC1-057FC8DAE1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35" y="6416318"/>
            <a:ext cx="3632778" cy="30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0016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Placeholder 1"/>
          <p:cNvSpPr>
            <a:spLocks noGrp="1"/>
          </p:cNvSpPr>
          <p:nvPr>
            <p:ph type="body" idx="1"/>
          </p:nvPr>
        </p:nvSpPr>
        <p:spPr>
          <a:xfrm>
            <a:off x="1950890" y="1084263"/>
            <a:ext cx="4040187" cy="590550"/>
          </a:xfrm>
        </p:spPr>
        <p:txBody>
          <a:bodyPr/>
          <a:lstStyle/>
          <a:p>
            <a:r>
              <a:rPr lang="en-US" b="1" dirty="0" err="1">
                <a:latin typeface="Calibri" charset="0"/>
                <a:ea typeface="MS PGothic" charset="0"/>
              </a:rPr>
              <a:t>hLDA</a:t>
            </a:r>
            <a:endParaRPr lang="en-US" b="1" dirty="0">
              <a:latin typeface="Calibri" charset="0"/>
              <a:ea typeface="MS PGothic" charset="0"/>
            </a:endParaRPr>
          </a:p>
        </p:txBody>
      </p:sp>
      <p:sp>
        <p:nvSpPr>
          <p:cNvPr id="20482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6135854" y="1084263"/>
            <a:ext cx="4041775" cy="590550"/>
          </a:xfrm>
        </p:spPr>
        <p:txBody>
          <a:bodyPr/>
          <a:lstStyle/>
          <a:p>
            <a:r>
              <a:rPr lang="en-US" b="1" dirty="0" err="1">
                <a:latin typeface="Calibri" charset="0"/>
                <a:ea typeface="MS PGothic" charset="0"/>
              </a:rPr>
              <a:t>hSBM</a:t>
            </a:r>
            <a:endParaRPr lang="en-US" b="1" dirty="0">
              <a:latin typeface="Calibri" charset="0"/>
              <a:ea typeface="MS PGothic" charset="0"/>
            </a:endParaRPr>
          </a:p>
        </p:txBody>
      </p:sp>
      <p:sp>
        <p:nvSpPr>
          <p:cNvPr id="20483" name="Content Placeholder 3"/>
          <p:cNvSpPr>
            <a:spLocks noGrp="1"/>
          </p:cNvSpPr>
          <p:nvPr>
            <p:ph sz="quarter" idx="13"/>
          </p:nvPr>
        </p:nvSpPr>
        <p:spPr>
          <a:xfrm>
            <a:off x="1950889" y="1804988"/>
            <a:ext cx="4105259" cy="4438650"/>
          </a:xfrm>
        </p:spPr>
        <p:txBody>
          <a:bodyPr/>
          <a:lstStyle/>
          <a:p>
            <a:pPr marL="0" indent="0">
              <a:buNone/>
            </a:pPr>
            <a:r>
              <a:rPr lang="en-US" sz="2000" i="1" dirty="0">
                <a:latin typeface="Calibri" charset="0"/>
                <a:ea typeface="MS PGothic" charset="0"/>
              </a:rPr>
              <a:t>Supervised</a:t>
            </a:r>
            <a:r>
              <a:rPr lang="en-US" sz="2000" dirty="0">
                <a:latin typeface="Calibri" charset="0"/>
                <a:ea typeface="MS PGothic" charset="0"/>
              </a:rPr>
              <a:t> / top-down model</a:t>
            </a:r>
          </a:p>
          <a:p>
            <a:r>
              <a:rPr lang="en-US" sz="2000" dirty="0">
                <a:latin typeface="Calibri" charset="0"/>
                <a:ea typeface="MS PGothic" charset="0"/>
              </a:rPr>
              <a:t>Researcher chooses # of levels</a:t>
            </a:r>
          </a:p>
          <a:p>
            <a:pPr marL="231775" indent="0">
              <a:buNone/>
            </a:pPr>
            <a:r>
              <a:rPr lang="en-US" sz="2000" dirty="0">
                <a:latin typeface="Calibri" charset="0"/>
                <a:ea typeface="MS PGothic" charset="0"/>
              </a:rPr>
              <a:t>(but not # of topics)</a:t>
            </a:r>
          </a:p>
          <a:p>
            <a:endParaRPr lang="en-US" sz="2000" dirty="0">
              <a:latin typeface="Calibri" charset="0"/>
              <a:ea typeface="MS PGothic" charset="0"/>
            </a:endParaRPr>
          </a:p>
          <a:p>
            <a:r>
              <a:rPr lang="en-US" sz="2000" dirty="0">
                <a:latin typeface="Calibri" charset="0"/>
                <a:ea typeface="MS PGothic" charset="0"/>
              </a:rPr>
              <a:t>Topics can be difficult to label / interpret</a:t>
            </a:r>
          </a:p>
          <a:p>
            <a:endParaRPr lang="en-US" sz="2000" dirty="0">
              <a:latin typeface="Calibri" charset="0"/>
              <a:ea typeface="MS PGothic" charset="0"/>
            </a:endParaRPr>
          </a:p>
          <a:p>
            <a:r>
              <a:rPr lang="en-US" sz="2000" dirty="0">
                <a:latin typeface="Calibri" charset="0"/>
                <a:ea typeface="MS PGothic" charset="0"/>
              </a:rPr>
              <a:t>Visualizations can be crude</a:t>
            </a:r>
          </a:p>
          <a:p>
            <a:pPr marL="179388" indent="0">
              <a:buNone/>
            </a:pPr>
            <a:r>
              <a:rPr lang="en-US" sz="2000" dirty="0">
                <a:latin typeface="Calibri" charset="0"/>
                <a:ea typeface="MS PGothic" charset="0"/>
              </a:rPr>
              <a:t>(excel + sunburst diagram)</a:t>
            </a:r>
          </a:p>
          <a:p>
            <a:pPr marL="0" indent="0">
              <a:buNone/>
            </a:pPr>
            <a:endParaRPr lang="en-US" sz="1100" i="1" dirty="0">
              <a:latin typeface="Calibri" charset="0"/>
              <a:ea typeface="MS PGothic" charset="0"/>
            </a:endParaRPr>
          </a:p>
          <a:p>
            <a:pPr marL="0" indent="0">
              <a:buNone/>
            </a:pPr>
            <a:r>
              <a:rPr lang="en-US" sz="900" i="1" dirty="0" err="1">
                <a:latin typeface="Calibri" charset="0"/>
                <a:ea typeface="MS PGothic" charset="0"/>
              </a:rPr>
              <a:t>Blei</a:t>
            </a:r>
            <a:r>
              <a:rPr lang="en-US" sz="900" i="1" dirty="0">
                <a:latin typeface="Calibri" charset="0"/>
                <a:ea typeface="MS PGothic" charset="0"/>
              </a:rPr>
              <a:t>, Griffiths &amp; Jordan, The nested Chinese restaurant process and Bayesian nonparametric inference of topic hierarchies (Journal of the ACM, Vol. 57, No. 2, Article 7 2010)</a:t>
            </a:r>
          </a:p>
          <a:p>
            <a:pPr marL="0" indent="0">
              <a:buNone/>
            </a:pPr>
            <a:endParaRPr lang="en-US" sz="1200" i="1" dirty="0">
              <a:latin typeface="Calibri" charset="0"/>
              <a:ea typeface="MS PGothic" charset="0"/>
            </a:endParaRPr>
          </a:p>
          <a:p>
            <a:pPr marL="0" indent="0">
              <a:buNone/>
            </a:pPr>
            <a:endParaRPr lang="en-US" sz="1600" i="1" dirty="0">
              <a:latin typeface="Calibri" charset="0"/>
              <a:ea typeface="MS PGothic" charset="0"/>
            </a:endParaRPr>
          </a:p>
        </p:txBody>
      </p:sp>
      <p:sp>
        <p:nvSpPr>
          <p:cNvPr id="20484" name="Content Placeholder 4"/>
          <p:cNvSpPr>
            <a:spLocks noGrp="1"/>
          </p:cNvSpPr>
          <p:nvPr>
            <p:ph sz="quarter" idx="14"/>
          </p:nvPr>
        </p:nvSpPr>
        <p:spPr>
          <a:xfrm>
            <a:off x="6135854" y="1804989"/>
            <a:ext cx="4379976" cy="43084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i="1" dirty="0">
                <a:latin typeface="Calibri" charset="0"/>
                <a:ea typeface="MS PGothic" charset="0"/>
              </a:rPr>
              <a:t>Unsupervised, </a:t>
            </a:r>
            <a:r>
              <a:rPr lang="en-US" sz="2000" dirty="0">
                <a:latin typeface="Calibri" charset="0"/>
                <a:ea typeface="MS PGothic" charset="0"/>
              </a:rPr>
              <a:t>network-based model</a:t>
            </a:r>
          </a:p>
          <a:p>
            <a:r>
              <a:rPr lang="en-US" sz="2000" dirty="0">
                <a:latin typeface="Calibri" charset="0"/>
                <a:ea typeface="MS PGothic" charset="0"/>
              </a:rPr>
              <a:t>Model </a:t>
            </a:r>
            <a:r>
              <a:rPr lang="en-US" sz="2000" dirty="0" smtClean="0">
                <a:latin typeface="Calibri" charset="0"/>
                <a:ea typeface="MS PGothic" charset="0"/>
              </a:rPr>
              <a:t>chooses number of topics and number of levels (optimizes </a:t>
            </a:r>
            <a:r>
              <a:rPr lang="en-US" sz="2000" dirty="0">
                <a:latin typeface="Calibri" charset="0"/>
                <a:ea typeface="MS PGothic" charset="0"/>
              </a:rPr>
              <a:t>both </a:t>
            </a:r>
            <a:r>
              <a:rPr lang="en-US" sz="2000" dirty="0" smtClean="0">
                <a:latin typeface="Calibri" charset="0"/>
                <a:ea typeface="MS PGothic" charset="0"/>
              </a:rPr>
              <a:t>parameters)</a:t>
            </a:r>
            <a:endParaRPr lang="en-US" sz="2000" dirty="0">
              <a:latin typeface="Calibri" charset="0"/>
              <a:ea typeface="MS PGothic" charset="0"/>
            </a:endParaRPr>
          </a:p>
          <a:p>
            <a:endParaRPr lang="en-US" sz="2000" dirty="0">
              <a:latin typeface="Calibri" charset="0"/>
              <a:ea typeface="MS PGothic" charset="0"/>
            </a:endParaRPr>
          </a:p>
          <a:p>
            <a:r>
              <a:rPr lang="en-US" sz="2000" dirty="0">
                <a:latin typeface="Calibri" charset="0"/>
                <a:ea typeface="MS PGothic" charset="0"/>
              </a:rPr>
              <a:t>Topics more interpretable + traceable (docs </a:t>
            </a:r>
            <a:r>
              <a:rPr lang="en-US" sz="2000" dirty="0">
                <a:latin typeface="Calibri" charset="0"/>
                <a:ea typeface="MS PGothic" charset="0"/>
                <a:sym typeface="Wingdings" pitchFamily="2" charset="2"/>
              </a:rPr>
              <a:t>&lt; &gt; terms)</a:t>
            </a:r>
            <a:endParaRPr lang="en-US" sz="2000" dirty="0">
              <a:latin typeface="Calibri" charset="0"/>
              <a:ea typeface="MS PGothic" charset="0"/>
            </a:endParaRPr>
          </a:p>
          <a:p>
            <a:endParaRPr lang="en-US" sz="2000" dirty="0">
              <a:latin typeface="Calibri" charset="0"/>
              <a:ea typeface="MS PGothic" charset="0"/>
            </a:endParaRPr>
          </a:p>
          <a:p>
            <a:r>
              <a:rPr lang="en-US" sz="2000" dirty="0">
                <a:latin typeface="Calibri" charset="0"/>
                <a:ea typeface="MS PGothic" charset="0"/>
              </a:rPr>
              <a:t>Visualization more dynamic (esp. with code-level access)</a:t>
            </a:r>
          </a:p>
          <a:p>
            <a:endParaRPr lang="en-US" sz="2000" dirty="0">
              <a:latin typeface="Calibri" charset="0"/>
              <a:ea typeface="MS PGothic" charset="0"/>
            </a:endParaRPr>
          </a:p>
          <a:p>
            <a:r>
              <a:rPr lang="en-US" sz="2000" dirty="0">
                <a:latin typeface="Calibri" charset="0"/>
                <a:ea typeface="MS PGothic" charset="0"/>
              </a:rPr>
              <a:t>Overcomes limitations of LDA models with natural language; </a:t>
            </a:r>
            <a:r>
              <a:rPr lang="en-US" sz="2000" dirty="0" err="1">
                <a:latin typeface="Calibri" charset="0"/>
                <a:ea typeface="MS PGothic" charset="0"/>
              </a:rPr>
              <a:t>ie</a:t>
            </a:r>
            <a:r>
              <a:rPr lang="en-US" sz="2000" dirty="0">
                <a:latin typeface="Calibri" charset="0"/>
                <a:ea typeface="MS PGothic" charset="0"/>
              </a:rPr>
              <a:t>, burstiness, correlations between topics </a:t>
            </a:r>
          </a:p>
          <a:p>
            <a:endParaRPr lang="en-US" sz="2000" dirty="0">
              <a:latin typeface="Calibri" charset="0"/>
              <a:ea typeface="MS PGothic" charset="0"/>
            </a:endParaRPr>
          </a:p>
          <a:p>
            <a:endParaRPr lang="en-US" sz="2000" dirty="0">
              <a:latin typeface="Calibri" charset="0"/>
              <a:ea typeface="MS PGothic" charset="0"/>
            </a:endParaRPr>
          </a:p>
          <a:p>
            <a:pPr marL="0" indent="0">
              <a:buClr>
                <a:srgbClr val="911622"/>
              </a:buClr>
              <a:buNone/>
            </a:pPr>
            <a:endParaRPr lang="en-US" sz="1100" i="1" dirty="0">
              <a:latin typeface="Calibri" charset="0"/>
              <a:ea typeface="MS PGothic" charset="0"/>
            </a:endParaRPr>
          </a:p>
        </p:txBody>
      </p:sp>
      <p:sp>
        <p:nvSpPr>
          <p:cNvPr id="20485" name="Slide Number Placeholder 5"/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 Linotype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BFD2A88A-10A5-3043-943E-F57EF07315A2}" type="slidenum">
              <a:rPr lang="en-US" sz="1200">
                <a:solidFill>
                  <a:schemeClr val="accent1"/>
                </a:solidFill>
                <a:latin typeface="Calibri" charset="0"/>
                <a:cs typeface="Calibri" charset="0"/>
              </a:rPr>
              <a:pPr eaLnBrk="1" hangingPunct="1"/>
              <a:t>31</a:t>
            </a:fld>
            <a:endParaRPr lang="en-US" sz="1200">
              <a:solidFill>
                <a:schemeClr val="accent1"/>
              </a:solidFill>
              <a:latin typeface="Calibri" charset="0"/>
              <a:cs typeface="Calibri" charset="0"/>
            </a:endParaRPr>
          </a:p>
        </p:txBody>
      </p:sp>
      <p:sp>
        <p:nvSpPr>
          <p:cNvPr id="20486" name="Title 6"/>
          <p:cNvSpPr>
            <a:spLocks noGrp="1"/>
          </p:cNvSpPr>
          <p:nvPr>
            <p:ph type="title"/>
          </p:nvPr>
        </p:nvSpPr>
        <p:spPr>
          <a:xfrm>
            <a:off x="1304694" y="419101"/>
            <a:ext cx="10738624" cy="449263"/>
          </a:xfrm>
        </p:spPr>
        <p:txBody>
          <a:bodyPr>
            <a:noAutofit/>
          </a:bodyPr>
          <a:lstStyle/>
          <a:p>
            <a:r>
              <a:rPr lang="en-US" sz="3800" b="1" dirty="0">
                <a:latin typeface="Calibri" charset="0"/>
                <a:ea typeface="MS PGothic" charset="0"/>
              </a:rPr>
              <a:t>Two Alternative (and Distinct) </a:t>
            </a:r>
            <a:r>
              <a:rPr lang="en-US" sz="3800" b="1" i="1" dirty="0">
                <a:latin typeface="Calibri" charset="0"/>
                <a:ea typeface="MS PGothic" charset="0"/>
              </a:rPr>
              <a:t>Hierarchical</a:t>
            </a:r>
            <a:r>
              <a:rPr lang="en-US" sz="3800" b="1" dirty="0">
                <a:latin typeface="Calibri" charset="0"/>
                <a:ea typeface="MS PGothic" charset="0"/>
              </a:rPr>
              <a:t> Models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578D7A-CD9B-8B4B-B8EB-4F4569C905C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5342" y="6416318"/>
            <a:ext cx="1210171" cy="3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8" descr="DSMSingleLine.jpg">
            <a:extLst>
              <a:ext uri="{FF2B5EF4-FFF2-40B4-BE49-F238E27FC236}">
                <a16:creationId xmlns:a16="http://schemas.microsoft.com/office/drawing/2014/main" id="{9E2946AD-28BB-F447-B99D-C3A9E483D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35" y="6416318"/>
            <a:ext cx="3632778" cy="30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166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" grpId="0" build="p"/>
      <p:bldP spid="20482" grpId="0" build="p"/>
      <p:bldP spid="20483" grpId="0" uiExpand="1" build="p"/>
      <p:bldP spid="2048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981199" y="419101"/>
            <a:ext cx="10095571" cy="449263"/>
          </a:xfrm>
        </p:spPr>
        <p:txBody>
          <a:bodyPr>
            <a:noAutofit/>
          </a:bodyPr>
          <a:lstStyle/>
          <a:p>
            <a:r>
              <a:rPr lang="en-US" sz="3800" dirty="0">
                <a:latin typeface="Calibri" charset="0"/>
                <a:ea typeface="MS PGothic" charset="0"/>
              </a:rPr>
              <a:t>HSBM Offers Powerful Visualization + Theorization</a:t>
            </a:r>
          </a:p>
        </p:txBody>
      </p:sp>
      <p:sp>
        <p:nvSpPr>
          <p:cNvPr id="1741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 Linotype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A9551D57-B801-1D4F-96F8-5248C4994131}" type="slidenum">
              <a:rPr lang="en-US" sz="1200">
                <a:solidFill>
                  <a:schemeClr val="accent1"/>
                </a:solidFill>
                <a:latin typeface="Calibri" charset="0"/>
                <a:cs typeface="Calibri" charset="0"/>
              </a:rPr>
              <a:pPr eaLnBrk="1" hangingPunct="1"/>
              <a:t>32</a:t>
            </a:fld>
            <a:endParaRPr lang="en-US" sz="1200">
              <a:solidFill>
                <a:schemeClr val="accent1"/>
              </a:solidFill>
              <a:latin typeface="Calibri" charset="0"/>
              <a:cs typeface="Calibri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sz="half" idx="2"/>
          </p:nvPr>
        </p:nvSpPr>
        <p:spPr>
          <a:xfrm>
            <a:off x="1256769" y="1182354"/>
            <a:ext cx="10304210" cy="652640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Calibri" charset="0"/>
                <a:ea typeface="MS PGothic" charset="0"/>
              </a:rPr>
              <a:t>A network approach to topic models -&gt; hierarchical </a:t>
            </a:r>
            <a:r>
              <a:rPr lang="en-US" dirty="0" smtClean="0">
                <a:latin typeface="Calibri" charset="0"/>
                <a:ea typeface="MS PGothic" charset="0"/>
              </a:rPr>
              <a:t>stochastic block </a:t>
            </a:r>
            <a:r>
              <a:rPr lang="en-US" dirty="0">
                <a:latin typeface="Calibri" charset="0"/>
                <a:ea typeface="MS PGothic" charset="0"/>
              </a:rPr>
              <a:t>modeling (</a:t>
            </a:r>
            <a:r>
              <a:rPr lang="en-US" dirty="0" err="1">
                <a:latin typeface="Calibri" charset="0"/>
                <a:ea typeface="MS PGothic" charset="0"/>
              </a:rPr>
              <a:t>hSBM</a:t>
            </a:r>
            <a:r>
              <a:rPr lang="en-US" dirty="0">
                <a:latin typeface="Calibri" charset="0"/>
                <a:ea typeface="MS PGothic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7A2A1-594D-E649-A003-E3A8B863491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590" y="2839956"/>
            <a:ext cx="2612002" cy="1217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96080B-C4DC-B744-9431-5B45F0AE70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5056" y="2835411"/>
            <a:ext cx="2957401" cy="33528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7F561F-741C-3845-9A0C-79B2C58A464A}"/>
              </a:ext>
            </a:extLst>
          </p:cNvPr>
          <p:cNvSpPr/>
          <p:nvPr/>
        </p:nvSpPr>
        <p:spPr>
          <a:xfrm>
            <a:off x="3935590" y="1669681"/>
            <a:ext cx="75817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/>
              <a:t>Canonical papers: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100" dirty="0"/>
              <a:t>Gerlach, M., Peixoto, T. P., &amp; Altmann, E. G. (2018). A network approach to topic models. </a:t>
            </a:r>
            <a:r>
              <a:rPr lang="en-CA" sz="1100" i="1" dirty="0"/>
              <a:t>Science Advances</a:t>
            </a:r>
            <a:r>
              <a:rPr lang="en-CA" sz="1100" dirty="0"/>
              <a:t>, </a:t>
            </a:r>
            <a:r>
              <a:rPr lang="en-CA" sz="1100" i="1" dirty="0"/>
              <a:t>4</a:t>
            </a:r>
            <a:r>
              <a:rPr lang="en-CA" sz="1100" dirty="0"/>
              <a:t>(7), eaaq1360.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100" dirty="0"/>
              <a:t>Peixoto, T. P. (2014). Hierarchical Block Structures and High-Resolution Model Selection in Large Networks. </a:t>
            </a:r>
            <a:r>
              <a:rPr lang="en-CA" sz="1100" i="1" dirty="0"/>
              <a:t>Physical Review X</a:t>
            </a:r>
            <a:r>
              <a:rPr lang="en-CA" sz="1100" dirty="0"/>
              <a:t>, </a:t>
            </a:r>
            <a:r>
              <a:rPr lang="en-CA" sz="1100" i="1" dirty="0"/>
              <a:t>4</a:t>
            </a:r>
            <a:r>
              <a:rPr lang="en-CA" sz="1100" dirty="0"/>
              <a:t>(1), 011047.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/>
              <a:t>hSBM software (code): https://github.com/martingerlach/hSBM_Topicmodel/blob/master/TopSBM-tutorial.ipynb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5012F3-E100-F14F-8E49-5391CB2ABD0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244" y="3099692"/>
            <a:ext cx="4134166" cy="2634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347A5A-9FC3-3946-BF55-9E88E65480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5342" y="6416318"/>
            <a:ext cx="1210171" cy="3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8" descr="DSMSingleLine.jpg">
            <a:extLst>
              <a:ext uri="{FF2B5EF4-FFF2-40B4-BE49-F238E27FC236}">
                <a16:creationId xmlns:a16="http://schemas.microsoft.com/office/drawing/2014/main" id="{55E792B1-9990-8342-AF97-65EE80D88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35" y="6416318"/>
            <a:ext cx="3632778" cy="30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5815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981199" y="419101"/>
            <a:ext cx="9772185" cy="449263"/>
          </a:xfrm>
        </p:spPr>
        <p:txBody>
          <a:bodyPr>
            <a:noAutofit/>
          </a:bodyPr>
          <a:lstStyle/>
          <a:p>
            <a:r>
              <a:rPr lang="en-US" sz="3800" b="1" dirty="0">
                <a:latin typeface="Calibri" charset="0"/>
                <a:ea typeface="MS PGothic" charset="0"/>
              </a:rPr>
              <a:t>Case: Emergence of the Electric Vehicle Market</a:t>
            </a:r>
          </a:p>
        </p:txBody>
      </p:sp>
      <p:sp>
        <p:nvSpPr>
          <p:cNvPr id="1741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 Linotype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A9551D57-B801-1D4F-96F8-5248C4994131}" type="slidenum">
              <a:rPr lang="en-US" sz="1200">
                <a:solidFill>
                  <a:schemeClr val="accent1"/>
                </a:solidFill>
                <a:latin typeface="Calibri" charset="0"/>
                <a:cs typeface="Calibri" charset="0"/>
              </a:rPr>
              <a:pPr eaLnBrk="1" hangingPunct="1"/>
              <a:t>33</a:t>
            </a:fld>
            <a:endParaRPr lang="en-US" sz="1200">
              <a:solidFill>
                <a:schemeClr val="accent1"/>
              </a:solidFill>
              <a:latin typeface="Calibri" charset="0"/>
              <a:cs typeface="Calibri" charset="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5A7230-B8A5-DF45-B5BA-85CA437C4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6"/>
          <a:stretch/>
        </p:blipFill>
        <p:spPr>
          <a:xfrm>
            <a:off x="2483412" y="3452259"/>
            <a:ext cx="4148175" cy="1945794"/>
          </a:xfrm>
          <a:prstGeom prst="rect">
            <a:avLst/>
          </a:prstGeom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471AE2B-AAB3-DE45-9249-233FA2E7C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407" y="3423021"/>
            <a:ext cx="2551103" cy="1989214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06240E4-A320-1340-9C1A-D9164AF5F559}"/>
              </a:ext>
            </a:extLst>
          </p:cNvPr>
          <p:cNvSpPr txBox="1">
            <a:spLocks/>
          </p:cNvSpPr>
          <p:nvPr/>
        </p:nvSpPr>
        <p:spPr bwMode="auto">
          <a:xfrm>
            <a:off x="2074077" y="1052387"/>
            <a:ext cx="8229600" cy="139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 sz="2400" kern="1200">
                <a:solidFill>
                  <a:srgbClr val="000000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marL="593725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Lucida Grande" charset="0"/>
              <a:buChar char="●"/>
              <a:defRPr sz="1600" kern="1200">
                <a:solidFill>
                  <a:srgbClr val="000000"/>
                </a:solidFill>
                <a:latin typeface="+mj-lt"/>
                <a:ea typeface="MS PGothic" pitchFamily="34" charset="-128"/>
                <a:cs typeface="+mn-cs"/>
              </a:defRPr>
            </a:lvl2pPr>
            <a:lvl3pPr marL="91440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+mj-lt"/>
                <a:ea typeface="MS PGothic" pitchFamily="34" charset="-128"/>
                <a:cs typeface="+mn-cs"/>
              </a:defRPr>
            </a:lvl3pPr>
            <a:lvl4pPr marL="1279525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+mj-lt"/>
                <a:ea typeface="MS PGothic" pitchFamily="34" charset="-128"/>
                <a:cs typeface="+mn-cs"/>
              </a:defRPr>
            </a:lvl4pPr>
            <a:lvl5pPr marL="1554163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+mj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charset="0"/>
                <a:ea typeface="MS PGothic" charset="0"/>
              </a:rPr>
              <a:t>Exploratory Research Question: </a:t>
            </a:r>
            <a:r>
              <a:rPr lang="en-US" sz="1800" i="1" dirty="0">
                <a:latin typeface="Calibri" charset="0"/>
                <a:ea typeface="MS PGothic" charset="0"/>
              </a:rPr>
              <a:t>Is there an inflection point in the EV market emergence where the discourse changes?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charset="0"/>
                <a:ea typeface="MS PGothic" charset="0"/>
              </a:rPr>
              <a:t>Following the Rosa et al. (1999) study on the minivan market, we track discourse from expert publications in the Electric Vehicle market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E4CC6C-BAA7-1E4C-915A-EDC7F375C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011" y="2420948"/>
            <a:ext cx="1589255" cy="840035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D9E2F39-6DAD-4E49-9B4E-9B2CE195C34A}"/>
              </a:ext>
            </a:extLst>
          </p:cNvPr>
          <p:cNvSpPr txBox="1">
            <a:spLocks/>
          </p:cNvSpPr>
          <p:nvPr/>
        </p:nvSpPr>
        <p:spPr bwMode="auto">
          <a:xfrm>
            <a:off x="2074078" y="2276190"/>
            <a:ext cx="4539635" cy="1129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 sz="2400" kern="1200">
                <a:solidFill>
                  <a:srgbClr val="000000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marL="593725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Lucida Grande" charset="0"/>
              <a:buChar char="●"/>
              <a:defRPr sz="1600" kern="1200">
                <a:solidFill>
                  <a:srgbClr val="000000"/>
                </a:solidFill>
                <a:latin typeface="+mj-lt"/>
                <a:ea typeface="MS PGothic" pitchFamily="34" charset="-128"/>
                <a:cs typeface="+mn-cs"/>
              </a:defRPr>
            </a:lvl2pPr>
            <a:lvl3pPr marL="91440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+mj-lt"/>
                <a:ea typeface="MS PGothic" pitchFamily="34" charset="-128"/>
                <a:cs typeface="+mn-cs"/>
              </a:defRPr>
            </a:lvl3pPr>
            <a:lvl4pPr marL="1279525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+mj-lt"/>
                <a:ea typeface="MS PGothic" pitchFamily="34" charset="-128"/>
                <a:cs typeface="+mn-cs"/>
              </a:defRPr>
            </a:lvl4pPr>
            <a:lvl5pPr marL="1554163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+mj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charset="0"/>
                <a:ea typeface="MS PGothic" charset="0"/>
              </a:rPr>
              <a:t>First exploration: whether the announcement of the Tesla Model S (June 30, 2008) corresponded with a discourse change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2F5461A-031B-0946-8E13-4AE885911571}"/>
              </a:ext>
            </a:extLst>
          </p:cNvPr>
          <p:cNvSpPr txBox="1">
            <a:spLocks/>
          </p:cNvSpPr>
          <p:nvPr/>
        </p:nvSpPr>
        <p:spPr bwMode="auto">
          <a:xfrm>
            <a:off x="2213627" y="5390176"/>
            <a:ext cx="8049317" cy="59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 sz="2400" kern="1200">
                <a:solidFill>
                  <a:srgbClr val="000000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marL="593725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Lucida Grande" charset="0"/>
              <a:buChar char="●"/>
              <a:defRPr sz="1600" kern="1200">
                <a:solidFill>
                  <a:srgbClr val="000000"/>
                </a:solidFill>
                <a:latin typeface="+mj-lt"/>
                <a:ea typeface="MS PGothic" pitchFamily="34" charset="-128"/>
                <a:cs typeface="+mn-cs"/>
              </a:defRPr>
            </a:lvl2pPr>
            <a:lvl3pPr marL="91440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+mj-lt"/>
                <a:ea typeface="MS PGothic" pitchFamily="34" charset="-128"/>
                <a:cs typeface="+mn-cs"/>
              </a:defRPr>
            </a:lvl3pPr>
            <a:lvl4pPr marL="1279525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+mj-lt"/>
                <a:ea typeface="MS PGothic" pitchFamily="34" charset="-128"/>
                <a:cs typeface="+mn-cs"/>
              </a:defRPr>
            </a:lvl4pPr>
            <a:lvl5pPr marL="1554163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+mj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charset="0"/>
                <a:ea typeface="MS PGothic" charset="0"/>
              </a:rPr>
              <a:t>Simple frequency analysis of article counts is promising, showing increase over time; but content analysis is inconclusive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239697-8861-CB4E-9891-7CD713DA8E5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5342" y="6416318"/>
            <a:ext cx="1210171" cy="3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8" descr="DSMSingleLine.jpg">
            <a:extLst>
              <a:ext uri="{FF2B5EF4-FFF2-40B4-BE49-F238E27FC236}">
                <a16:creationId xmlns:a16="http://schemas.microsoft.com/office/drawing/2014/main" id="{901741C9-8F62-3445-881C-4546ECE81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35" y="6416318"/>
            <a:ext cx="3632778" cy="30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6600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981199" y="419101"/>
            <a:ext cx="9749884" cy="449263"/>
          </a:xfrm>
        </p:spPr>
        <p:txBody>
          <a:bodyPr>
            <a:noAutofit/>
          </a:bodyPr>
          <a:lstStyle/>
          <a:p>
            <a:r>
              <a:rPr lang="en-US" sz="3800" b="1" dirty="0">
                <a:solidFill>
                  <a:prstClr val="black"/>
                </a:solidFill>
                <a:latin typeface="Calibri" charset="0"/>
                <a:ea typeface="MS PGothic" charset="0"/>
              </a:rPr>
              <a:t>Case: Emergence of the Electric Vehicle Market</a:t>
            </a:r>
            <a:endParaRPr lang="en-US" sz="3800" dirty="0">
              <a:latin typeface="Calibri" charset="0"/>
              <a:ea typeface="MS PGothic" charset="0"/>
            </a:endParaRPr>
          </a:p>
        </p:txBody>
      </p:sp>
      <p:sp>
        <p:nvSpPr>
          <p:cNvPr id="1741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 Linotype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A9551D57-B801-1D4F-96F8-5248C4994131}" type="slidenum">
              <a:rPr lang="en-US" sz="1200">
                <a:solidFill>
                  <a:schemeClr val="accent1"/>
                </a:solidFill>
                <a:latin typeface="Calibri" charset="0"/>
                <a:cs typeface="Calibri" charset="0"/>
              </a:rPr>
              <a:pPr eaLnBrk="1" hangingPunct="1"/>
              <a:t>34</a:t>
            </a:fld>
            <a:endParaRPr lang="en-US" sz="1200">
              <a:solidFill>
                <a:schemeClr val="accent1"/>
              </a:solidFill>
              <a:latin typeface="Calibri" charset="0"/>
              <a:cs typeface="Calibri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5C167D-C7E7-5F4D-AD5B-61A5889DF19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4062" y="1689394"/>
            <a:ext cx="5328336" cy="532570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5BE397-5FE6-AC4F-AA23-ED44CE229D00}"/>
              </a:ext>
            </a:extLst>
          </p:cNvPr>
          <p:cNvCxnSpPr>
            <a:cxnSpLocks/>
          </p:cNvCxnSpPr>
          <p:nvPr/>
        </p:nvCxnSpPr>
        <p:spPr>
          <a:xfrm>
            <a:off x="8069215" y="1185545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9F3FCC-39CA-764C-8A01-AA7567C52B2F}"/>
              </a:ext>
            </a:extLst>
          </p:cNvPr>
          <p:cNvSpPr txBox="1"/>
          <p:nvPr/>
        </p:nvSpPr>
        <p:spPr>
          <a:xfrm>
            <a:off x="7755895" y="987581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</a:rPr>
              <a:t>Level 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467EBA-378C-9949-89AF-653901BC9243}"/>
              </a:ext>
            </a:extLst>
          </p:cNvPr>
          <p:cNvCxnSpPr>
            <a:cxnSpLocks/>
          </p:cNvCxnSpPr>
          <p:nvPr/>
        </p:nvCxnSpPr>
        <p:spPr>
          <a:xfrm>
            <a:off x="8449359" y="1185545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7FDAA1-3C9A-1D48-97A2-90D3C724E6CA}"/>
              </a:ext>
            </a:extLst>
          </p:cNvPr>
          <p:cNvCxnSpPr>
            <a:cxnSpLocks/>
          </p:cNvCxnSpPr>
          <p:nvPr/>
        </p:nvCxnSpPr>
        <p:spPr>
          <a:xfrm>
            <a:off x="8860325" y="1175270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1E0A5D-3E20-D24F-AA3F-230A66B97A6D}"/>
              </a:ext>
            </a:extLst>
          </p:cNvPr>
          <p:cNvCxnSpPr>
            <a:cxnSpLocks/>
          </p:cNvCxnSpPr>
          <p:nvPr/>
        </p:nvCxnSpPr>
        <p:spPr>
          <a:xfrm>
            <a:off x="9261017" y="1195818"/>
            <a:ext cx="0" cy="18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7D1B84-B19F-E943-95F9-961A8D743AF2}"/>
              </a:ext>
            </a:extLst>
          </p:cNvPr>
          <p:cNvSpPr txBox="1"/>
          <p:nvPr/>
        </p:nvSpPr>
        <p:spPr>
          <a:xfrm>
            <a:off x="8201243" y="987581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</a:rPr>
              <a:t>Level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F788DB-D4DF-5D44-83F3-4C30B78C28AA}"/>
              </a:ext>
            </a:extLst>
          </p:cNvPr>
          <p:cNvSpPr txBox="1"/>
          <p:nvPr/>
        </p:nvSpPr>
        <p:spPr>
          <a:xfrm>
            <a:off x="8621352" y="987581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</a:rPr>
              <a:t>Level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53CA9-3B33-BD44-BCD9-E0C065E13E43}"/>
              </a:ext>
            </a:extLst>
          </p:cNvPr>
          <p:cNvSpPr txBox="1"/>
          <p:nvPr/>
        </p:nvSpPr>
        <p:spPr>
          <a:xfrm>
            <a:off x="9063141" y="987581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</a:rPr>
              <a:t>Level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A244E2-7624-8D46-9248-16ECE8182A6B}"/>
              </a:ext>
            </a:extLst>
          </p:cNvPr>
          <p:cNvSpPr txBox="1"/>
          <p:nvPr/>
        </p:nvSpPr>
        <p:spPr>
          <a:xfrm>
            <a:off x="4334948" y="1062435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Documents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1F825E-2659-ED48-8115-F785326C9683}"/>
              </a:ext>
            </a:extLst>
          </p:cNvPr>
          <p:cNvSpPr txBox="1"/>
          <p:nvPr/>
        </p:nvSpPr>
        <p:spPr>
          <a:xfrm>
            <a:off x="9550321" y="1019050"/>
            <a:ext cx="527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Words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4CE85C58-08A1-F448-AFFE-853D4ABCCCDD}"/>
              </a:ext>
            </a:extLst>
          </p:cNvPr>
          <p:cNvSpPr txBox="1">
            <a:spLocks/>
          </p:cNvSpPr>
          <p:nvPr/>
        </p:nvSpPr>
        <p:spPr bwMode="auto">
          <a:xfrm>
            <a:off x="1722391" y="1062435"/>
            <a:ext cx="2879084" cy="521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 sz="2400" kern="1200">
                <a:solidFill>
                  <a:srgbClr val="000000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marL="593725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Lucida Grande" charset="0"/>
              <a:buChar char="●"/>
              <a:defRPr sz="1600" kern="1200">
                <a:solidFill>
                  <a:srgbClr val="000000"/>
                </a:solidFill>
                <a:latin typeface="+mj-lt"/>
                <a:ea typeface="MS PGothic" pitchFamily="34" charset="-128"/>
                <a:cs typeface="+mn-cs"/>
              </a:defRPr>
            </a:lvl2pPr>
            <a:lvl3pPr marL="91440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+mj-lt"/>
                <a:ea typeface="MS PGothic" pitchFamily="34" charset="-128"/>
                <a:cs typeface="+mn-cs"/>
              </a:defRPr>
            </a:lvl3pPr>
            <a:lvl4pPr marL="1279525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+mj-lt"/>
                <a:ea typeface="MS PGothic" pitchFamily="34" charset="-128"/>
                <a:cs typeface="+mn-cs"/>
              </a:defRPr>
            </a:lvl4pPr>
            <a:lvl5pPr marL="1554163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+mj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charset="0"/>
                <a:ea typeface="MS PGothic" charset="0"/>
              </a:rPr>
              <a:t>We used two years of textual data (articles from expert publications) before and after the Model S announcement (2006-06-30 -&gt; 2010-06-30)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charset="0"/>
                <a:ea typeface="MS PGothic" charset="0"/>
              </a:rPr>
              <a:t>The figure on the right shows the </a:t>
            </a:r>
            <a:r>
              <a:rPr lang="en-US" sz="1600" dirty="0" err="1">
                <a:latin typeface="Calibri" charset="0"/>
                <a:ea typeface="MS PGothic" charset="0"/>
              </a:rPr>
              <a:t>hSBM</a:t>
            </a:r>
            <a:r>
              <a:rPr lang="en-US" sz="1600" dirty="0">
                <a:latin typeface="Calibri" charset="0"/>
                <a:ea typeface="MS PGothic" charset="0"/>
              </a:rPr>
              <a:t> visual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charset="0"/>
                <a:ea typeface="MS PGothic" charset="0"/>
              </a:rPr>
              <a:t>There are 4 levels of topics in this hierarchy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charset="0"/>
                <a:ea typeface="MS PGothic" charset="0"/>
              </a:rPr>
              <a:t>We manually read the topics at the top level of abstraction, then went down to level 3 which were meaningful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charset="0"/>
                <a:ea typeface="MS PGothic" charset="0"/>
              </a:rPr>
              <a:t>We then tracked topic salience over time (next slide)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CC2E4B-4C9F-054A-B613-AA30430180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5342" y="6416318"/>
            <a:ext cx="1210171" cy="3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8" descr="DSMSingleLine.jpg">
            <a:extLst>
              <a:ext uri="{FF2B5EF4-FFF2-40B4-BE49-F238E27FC236}">
                <a16:creationId xmlns:a16="http://schemas.microsoft.com/office/drawing/2014/main" id="{C6685924-9B41-BB46-A12A-8DF217D00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35" y="6416318"/>
            <a:ext cx="3632778" cy="30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0050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C8AA-DA03-4E0F-86FD-671D26877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Break-Out Session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EFCF3-CD98-417E-A274-2053EB045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97" y="1825625"/>
            <a:ext cx="5096108" cy="4351338"/>
          </a:xfrm>
        </p:spPr>
        <p:txBody>
          <a:bodyPr/>
          <a:lstStyle/>
          <a:p>
            <a:pPr lvl="0"/>
            <a:r>
              <a:rPr lang="en-US" b="1" dirty="0"/>
              <a:t>Follow Excel instructions:</a:t>
            </a:r>
          </a:p>
          <a:p>
            <a:pPr lvl="0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/>
              <a:t>hSBM</a:t>
            </a:r>
            <a:r>
              <a:rPr lang="en-US" dirty="0"/>
              <a:t> visual to inspect topics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Label L4 topics + L3 sub-topics, iterating back to L4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Identify preliminary theoretical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1CBF2-FE5C-6140-AC2C-A07467E35C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5342" y="6416318"/>
            <a:ext cx="1210171" cy="3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8" descr="DSMSingleLine.jpg">
            <a:extLst>
              <a:ext uri="{FF2B5EF4-FFF2-40B4-BE49-F238E27FC236}">
                <a16:creationId xmlns:a16="http://schemas.microsoft.com/office/drawing/2014/main" id="{7FA5CDFD-04DE-C946-9A33-F56402D81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35" y="6416318"/>
            <a:ext cx="3632778" cy="30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5F6613-020C-CA43-87DE-63C793962B84}"/>
              </a:ext>
            </a:extLst>
          </p:cNvPr>
          <p:cNvSpPr txBox="1">
            <a:spLocks/>
          </p:cNvSpPr>
          <p:nvPr/>
        </p:nvSpPr>
        <p:spPr>
          <a:xfrm>
            <a:off x="981307" y="1825625"/>
            <a:ext cx="54863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30058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AF"/>
                </a:solidFill>
                <a:latin typeface="Source Sans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DC6B2F"/>
                </a:solidFill>
                <a:latin typeface="Source Sans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Excel includes three artifacts: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hSBM</a:t>
            </a:r>
            <a:r>
              <a:rPr lang="en-US" dirty="0"/>
              <a:t> visualization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hSBM</a:t>
            </a:r>
            <a:r>
              <a:rPr lang="en-US" dirty="0"/>
              <a:t> topics outputs</a:t>
            </a:r>
          </a:p>
          <a:p>
            <a:pPr lvl="2"/>
            <a:r>
              <a:rPr lang="en-US" dirty="0"/>
              <a:t>Top 2 levels: 4 + 3</a:t>
            </a:r>
          </a:p>
          <a:p>
            <a:pPr lvl="2"/>
            <a:r>
              <a:rPr lang="en-US" dirty="0"/>
              <a:t>Topic-specific terms</a:t>
            </a:r>
          </a:p>
          <a:p>
            <a:pPr lvl="2"/>
            <a:r>
              <a:rPr lang="en-US" dirty="0"/>
              <a:t>Ranked by weight (high &gt;&gt; low)</a:t>
            </a:r>
          </a:p>
          <a:p>
            <a:pPr lvl="2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Sheets for your additions</a:t>
            </a:r>
          </a:p>
        </p:txBody>
      </p:sp>
      <p:pic>
        <p:nvPicPr>
          <p:cNvPr id="11" name="Graphic 10" descr="Browser window">
            <a:extLst>
              <a:ext uri="{FF2B5EF4-FFF2-40B4-BE49-F238E27FC236}">
                <a16:creationId xmlns:a16="http://schemas.microsoft.com/office/drawing/2014/main" id="{4D3D2AD2-3F0F-6E46-B0AD-3125C187365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0166" y="3395283"/>
            <a:ext cx="914400" cy="914400"/>
          </a:xfrm>
          <a:prstGeom prst="rect">
            <a:avLst/>
          </a:prstGeom>
        </p:spPr>
      </p:pic>
      <p:pic>
        <p:nvPicPr>
          <p:cNvPr id="13" name="Graphic 12" descr="Web design">
            <a:extLst>
              <a:ext uri="{FF2B5EF4-FFF2-40B4-BE49-F238E27FC236}">
                <a16:creationId xmlns:a16="http://schemas.microsoft.com/office/drawing/2014/main" id="{77AE3950-87F1-C746-8A93-BD7FF52FE6A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0166" y="2381854"/>
            <a:ext cx="914400" cy="914400"/>
          </a:xfrm>
          <a:prstGeom prst="rect">
            <a:avLst/>
          </a:prstGeom>
        </p:spPr>
      </p:pic>
      <p:pic>
        <p:nvPicPr>
          <p:cNvPr id="15" name="Graphic 14" descr="Table">
            <a:extLst>
              <a:ext uri="{FF2B5EF4-FFF2-40B4-BE49-F238E27FC236}">
                <a16:creationId xmlns:a16="http://schemas.microsoft.com/office/drawing/2014/main" id="{5001FFD9-24BA-9643-AC08-AC0DE44BF42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50166" y="50723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6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31A9C3-FEBA-EC49-87B5-C23ECBB5D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08793"/>
            <a:ext cx="9144000" cy="3280550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981200" y="419101"/>
            <a:ext cx="9738732" cy="449263"/>
          </a:xfrm>
        </p:spPr>
        <p:txBody>
          <a:bodyPr>
            <a:noAutofit/>
          </a:bodyPr>
          <a:lstStyle/>
          <a:p>
            <a:r>
              <a:rPr lang="en-US" sz="3800" b="1" dirty="0">
                <a:solidFill>
                  <a:prstClr val="black"/>
                </a:solidFill>
                <a:latin typeface="Calibri" charset="0"/>
                <a:ea typeface="MS PGothic" charset="0"/>
              </a:rPr>
              <a:t>Discussion: Emergence of the EV Market</a:t>
            </a:r>
            <a:endParaRPr lang="en-US" sz="3800" dirty="0">
              <a:latin typeface="Calibri" charset="0"/>
              <a:ea typeface="MS PGothic" charset="0"/>
            </a:endParaRPr>
          </a:p>
        </p:txBody>
      </p:sp>
      <p:sp>
        <p:nvSpPr>
          <p:cNvPr id="1741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 Linotype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A9551D57-B801-1D4F-96F8-5248C4994131}" type="slidenum">
              <a:rPr lang="en-US" sz="1200">
                <a:solidFill>
                  <a:schemeClr val="accent1"/>
                </a:solidFill>
                <a:latin typeface="Calibri" charset="0"/>
                <a:cs typeface="Calibri" charset="0"/>
              </a:rPr>
              <a:pPr eaLnBrk="1" hangingPunct="1"/>
              <a:t>36</a:t>
            </a:fld>
            <a:endParaRPr lang="en-US" sz="1200">
              <a:solidFill>
                <a:schemeClr val="accent1"/>
              </a:solidFill>
              <a:latin typeface="Calibri" charset="0"/>
              <a:cs typeface="Calibri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2D0D53-1EC4-F044-AD41-362AA296E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93" y="1789986"/>
            <a:ext cx="934520" cy="569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36149-92D8-9548-B2DA-F9CEADC47CCA}"/>
              </a:ext>
            </a:extLst>
          </p:cNvPr>
          <p:cNvSpPr txBox="1"/>
          <p:nvPr/>
        </p:nvSpPr>
        <p:spPr>
          <a:xfrm>
            <a:off x="2576229" y="1738497"/>
            <a:ext cx="164019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/>
              <a:t>Topic 13 – Customer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A5E533-11A5-B74E-8E50-BB503967C2F3}"/>
              </a:ext>
            </a:extLst>
          </p:cNvPr>
          <p:cNvSpPr txBox="1"/>
          <p:nvPr/>
        </p:nvSpPr>
        <p:spPr>
          <a:xfrm>
            <a:off x="2565953" y="2119698"/>
            <a:ext cx="179889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/>
              <a:t>Topic 9   – Utilities, Smart Grid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01E32B-D827-C94C-856F-62E7C32A94E7}"/>
              </a:ext>
            </a:extLst>
          </p:cNvPr>
          <p:cNvCxnSpPr>
            <a:cxnSpLocks/>
          </p:cNvCxnSpPr>
          <p:nvPr/>
        </p:nvCxnSpPr>
        <p:spPr>
          <a:xfrm flipV="1">
            <a:off x="6269527" y="4128247"/>
            <a:ext cx="0" cy="478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BA9775-F8DB-2A47-8263-94A6593EB464}"/>
              </a:ext>
            </a:extLst>
          </p:cNvPr>
          <p:cNvCxnSpPr>
            <a:cxnSpLocks/>
          </p:cNvCxnSpPr>
          <p:nvPr/>
        </p:nvCxnSpPr>
        <p:spPr>
          <a:xfrm flipV="1">
            <a:off x="7783001" y="4101353"/>
            <a:ext cx="0" cy="462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BE04527-C49E-8F4D-9CCC-44D0B47478E9}"/>
              </a:ext>
            </a:extLst>
          </p:cNvPr>
          <p:cNvSpPr txBox="1"/>
          <p:nvPr/>
        </p:nvSpPr>
        <p:spPr>
          <a:xfrm>
            <a:off x="7050538" y="4555869"/>
            <a:ext cx="17668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March 26, 2009</a:t>
            </a:r>
          </a:p>
          <a:p>
            <a:pPr algn="ctr"/>
            <a:r>
              <a:rPr lang="en-US" sz="1000" b="1" dirty="0"/>
              <a:t>Tesla Model S Prototype </a:t>
            </a:r>
          </a:p>
          <a:p>
            <a:pPr algn="ctr"/>
            <a:r>
              <a:rPr lang="en-US" sz="1000" b="1" dirty="0"/>
              <a:t>displayed at Press Conference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FC1322-8CE3-9C44-94A6-A47CB46EBFF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4494" y="2355035"/>
            <a:ext cx="318099" cy="126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85707A-DA18-414D-A39C-B8353E28E265}"/>
              </a:ext>
            </a:extLst>
          </p:cNvPr>
          <p:cNvSpPr txBox="1"/>
          <p:nvPr/>
        </p:nvSpPr>
        <p:spPr>
          <a:xfrm>
            <a:off x="2565952" y="2321474"/>
            <a:ext cx="138371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/>
              <a:t>Topic 15  – Nissan Leaf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E29A9-0F19-5D4D-952C-BC2F7D7102F6}"/>
              </a:ext>
            </a:extLst>
          </p:cNvPr>
          <p:cNvSpPr/>
          <p:nvPr/>
        </p:nvSpPr>
        <p:spPr>
          <a:xfrm>
            <a:off x="1739153" y="1156444"/>
            <a:ext cx="545340" cy="38324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361629-7901-8543-809B-EED2AFA81AAC}"/>
              </a:ext>
            </a:extLst>
          </p:cNvPr>
          <p:cNvSpPr txBox="1"/>
          <p:nvPr/>
        </p:nvSpPr>
        <p:spPr>
          <a:xfrm>
            <a:off x="5414328" y="4606938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June 30, 2008</a:t>
            </a:r>
          </a:p>
          <a:p>
            <a:pPr algn="ctr"/>
            <a:r>
              <a:rPr lang="en-US" sz="1000" b="1" dirty="0"/>
              <a:t>Tesla Model S announced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98E8CD-ECB1-024F-92EC-285934C09832}"/>
              </a:ext>
            </a:extLst>
          </p:cNvPr>
          <p:cNvSpPr txBox="1"/>
          <p:nvPr/>
        </p:nvSpPr>
        <p:spPr>
          <a:xfrm>
            <a:off x="2565954" y="1930156"/>
            <a:ext cx="2924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/>
              <a:t>Topic 1   – EV technology &amp; Consumer Development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CFCE4E6-84DF-A841-8295-C0DCF442E044}"/>
              </a:ext>
            </a:extLst>
          </p:cNvPr>
          <p:cNvSpPr txBox="1">
            <a:spLocks/>
          </p:cNvSpPr>
          <p:nvPr/>
        </p:nvSpPr>
        <p:spPr bwMode="auto">
          <a:xfrm>
            <a:off x="1981200" y="5048612"/>
            <a:ext cx="8229600" cy="139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 sz="2400" kern="1200">
                <a:solidFill>
                  <a:srgbClr val="000000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marL="593725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Lucida Grande" charset="0"/>
              <a:buChar char="●"/>
              <a:defRPr sz="1600" kern="1200">
                <a:solidFill>
                  <a:srgbClr val="000000"/>
                </a:solidFill>
                <a:latin typeface="+mj-lt"/>
                <a:ea typeface="MS PGothic" pitchFamily="34" charset="-128"/>
                <a:cs typeface="+mn-cs"/>
              </a:defRPr>
            </a:lvl2pPr>
            <a:lvl3pPr marL="91440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+mj-lt"/>
                <a:ea typeface="MS PGothic" pitchFamily="34" charset="-128"/>
                <a:cs typeface="+mn-cs"/>
              </a:defRPr>
            </a:lvl3pPr>
            <a:lvl4pPr marL="1279525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+mj-lt"/>
                <a:ea typeface="MS PGothic" pitchFamily="34" charset="-128"/>
                <a:cs typeface="+mn-cs"/>
              </a:defRPr>
            </a:lvl4pPr>
            <a:lvl5pPr marL="1554163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rgbClr val="000000"/>
                </a:solidFill>
                <a:latin typeface="+mj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charset="0"/>
                <a:ea typeface="MS PGothic" charset="0"/>
              </a:rPr>
              <a:t>Because overall article counts increased in the latter part of the period, we would expect to see some overall increase in topic salience over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charset="0"/>
                <a:ea typeface="MS PGothic" charset="0"/>
              </a:rPr>
              <a:t>From this figure, we see that Customer Design, EV Technology and Consumer Development topics increased after the Model S announcement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charset="0"/>
                <a:ea typeface="MS PGothic" charset="0"/>
              </a:rPr>
              <a:t>Topics around Utilities, Smart Grid and the Nissan Leaf (EV) increased far slower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743D93-E2E3-2B43-986A-6DD1C9CD12F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5342" y="6416318"/>
            <a:ext cx="1210171" cy="3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8" descr="DSMSingleLine.jpg">
            <a:extLst>
              <a:ext uri="{FF2B5EF4-FFF2-40B4-BE49-F238E27FC236}">
                <a16:creationId xmlns:a16="http://schemas.microsoft.com/office/drawing/2014/main" id="{7E7C9C80-8A61-5847-8767-2C3CA1027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35" y="6416318"/>
            <a:ext cx="3632778" cy="30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4685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latin typeface="Calibri" charset="0"/>
                <a:ea typeface="MS PGothic" charset="0"/>
              </a:rPr>
              <a:t>Theorization Is a Dynamic, Iterative Process</a:t>
            </a:r>
          </a:p>
        </p:txBody>
      </p:sp>
      <p:sp>
        <p:nvSpPr>
          <p:cNvPr id="1741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 Linotype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A9551D57-B801-1D4F-96F8-5248C4994131}" type="slidenum">
              <a:rPr lang="en-US" sz="1200">
                <a:solidFill>
                  <a:schemeClr val="accent1"/>
                </a:solidFill>
                <a:latin typeface="Calibri" charset="0"/>
                <a:cs typeface="Calibri" charset="0"/>
              </a:rPr>
              <a:pPr eaLnBrk="1" hangingPunct="1"/>
              <a:t>37</a:t>
            </a:fld>
            <a:endParaRPr lang="en-US" sz="1200">
              <a:solidFill>
                <a:schemeClr val="accent1"/>
              </a:solidFill>
              <a:latin typeface="Calibri" charset="0"/>
              <a:cs typeface="Calibri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98A8222-2540-DE41-9280-A324289CB5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89546" y="1567962"/>
            <a:ext cx="7347098" cy="265842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3E075-2632-8947-AFC3-75E4465BFD26}"/>
              </a:ext>
            </a:extLst>
          </p:cNvPr>
          <p:cNvSpPr txBox="1"/>
          <p:nvPr/>
        </p:nvSpPr>
        <p:spPr>
          <a:xfrm>
            <a:off x="1826253" y="5594738"/>
            <a:ext cx="8539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Hannigan et al. (2019). Topic modeling in management research: Rendering new theory from textual data. </a:t>
            </a:r>
            <a:r>
              <a:rPr lang="en-US" sz="1400" i="1" dirty="0"/>
              <a:t>Academy of Management Annals</a:t>
            </a:r>
            <a:r>
              <a:rPr lang="en-US" sz="1400" dirty="0"/>
              <a:t>, 13(2), 586-632,</a:t>
            </a:r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5A8ED7B1-CCB2-5243-B8D3-5D5502574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59394" y="4291411"/>
            <a:ext cx="914400" cy="9144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C17D8AC0-8AFA-994A-91BA-24BE27B41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05895" y="4302124"/>
            <a:ext cx="914400" cy="914400"/>
          </a:xfrm>
          <a:prstGeom prst="rect">
            <a:avLst/>
          </a:prstGeom>
        </p:spPr>
      </p:pic>
      <p:pic>
        <p:nvPicPr>
          <p:cNvPr id="12" name="Graphic 11" descr="Repeat">
            <a:extLst>
              <a:ext uri="{FF2B5EF4-FFF2-40B4-BE49-F238E27FC236}">
                <a16:creationId xmlns:a16="http://schemas.microsoft.com/office/drawing/2014/main" id="{03F3165E-7132-0947-9DE2-06A6C6030E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2396" y="4291411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59B99A-36FB-E54E-BAA4-695210380C5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5342" y="6416318"/>
            <a:ext cx="1210171" cy="3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8" descr="DSMSingleLine.jpg">
            <a:extLst>
              <a:ext uri="{FF2B5EF4-FFF2-40B4-BE49-F238E27FC236}">
                <a16:creationId xmlns:a16="http://schemas.microsoft.com/office/drawing/2014/main" id="{C86B13F3-C7F0-014A-B7F7-EAB76D632E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35" y="6416318"/>
            <a:ext cx="3632778" cy="30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96263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738" y="394622"/>
            <a:ext cx="10515600" cy="682499"/>
          </a:xfrm>
        </p:spPr>
        <p:txBody>
          <a:bodyPr>
            <a:noAutofit/>
          </a:bodyPr>
          <a:lstStyle/>
          <a:p>
            <a:r>
              <a:rPr lang="en-US" sz="4000" dirty="0" smtClean="0"/>
              <a:t>More Specifically, Rendering with STM </a:t>
            </a:r>
            <a:r>
              <a:rPr lang="en-US" sz="4000" dirty="0"/>
              <a:t>&amp; </a:t>
            </a:r>
            <a:r>
              <a:rPr lang="en-US" sz="4000" dirty="0" err="1"/>
              <a:t>hSBM</a:t>
            </a:r>
            <a:r>
              <a:rPr lang="en-US" sz="4000" dirty="0"/>
              <a:t> </a:t>
            </a:r>
            <a:r>
              <a:rPr lang="en-US" sz="4000" dirty="0" smtClean="0"/>
              <a:t>Enhances Visuals.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573" y="1264290"/>
            <a:ext cx="11267505" cy="5673609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dirty="0"/>
              <a:t>Theories of institutions, culture, </a:t>
            </a:r>
            <a:r>
              <a:rPr lang="en-US" dirty="0" err="1"/>
              <a:t>relationality</a:t>
            </a:r>
            <a:r>
              <a:rPr lang="en-US" dirty="0"/>
              <a:t> and neo-structuralism have all underscored the importance of </a:t>
            </a:r>
            <a:r>
              <a:rPr lang="en-US" dirty="0" smtClean="0"/>
              <a:t>visuals:</a:t>
            </a:r>
          </a:p>
          <a:p>
            <a:pPr lvl="1"/>
            <a:r>
              <a:rPr lang="en-US" sz="2800" dirty="0"/>
              <a:t>As artifacts (especially symbols) in cultures  (likely in terms of capturing centrality of key cultural artifacts</a:t>
            </a:r>
            <a:r>
              <a:rPr lang="en-US" sz="2800" dirty="0" smtClean="0"/>
              <a:t>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As boundary objects in field relations (likely, because discourse strands more evident</a:t>
            </a:r>
            <a:r>
              <a:rPr lang="en-US" sz="2800" dirty="0" smtClean="0"/>
              <a:t>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As representations of deeper structure (in combo with </a:t>
            </a:r>
            <a:r>
              <a:rPr lang="en-US" sz="2800" dirty="0" err="1"/>
              <a:t>LDAviz</a:t>
            </a:r>
            <a:r>
              <a:rPr lang="en-US" sz="2800" dirty="0"/>
              <a:t>, become more powerful</a:t>
            </a:r>
            <a:r>
              <a:rPr lang="en-US" sz="2800" dirty="0" smtClean="0"/>
              <a:t>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As rhetorical devices (very likely, once storylines are worked out more… remains to be seen</a:t>
            </a:r>
            <a:r>
              <a:rPr lang="en-US" sz="2800" dirty="0" smtClean="0"/>
              <a:t>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As improved measures of extant concepts (already true, based on examples)</a:t>
            </a:r>
          </a:p>
          <a:p>
            <a:pPr marL="457200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7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838199" y="153253"/>
            <a:ext cx="11004395" cy="1325563"/>
          </a:xfrm>
        </p:spPr>
        <p:txBody>
          <a:bodyPr>
            <a:normAutofit/>
          </a:bodyPr>
          <a:lstStyle/>
          <a:p>
            <a:r>
              <a:rPr lang="en-US" sz="3800" b="1" dirty="0">
                <a:latin typeface="Calibri" charset="0"/>
                <a:ea typeface="MS PGothic" charset="0"/>
              </a:rPr>
              <a:t>Topic Modeling Is An </a:t>
            </a:r>
            <a:r>
              <a:rPr lang="en-US" sz="3800" b="1" i="1" dirty="0">
                <a:latin typeface="Calibri" charset="0"/>
                <a:ea typeface="MS PGothic" charset="0"/>
              </a:rPr>
              <a:t>Interpretive</a:t>
            </a:r>
            <a:r>
              <a:rPr lang="en-US" sz="3800" b="1" dirty="0">
                <a:latin typeface="Calibri" charset="0"/>
                <a:ea typeface="MS PGothic" charset="0"/>
              </a:rPr>
              <a:t> Data Science (IDS)</a:t>
            </a:r>
          </a:p>
        </p:txBody>
      </p:sp>
      <p:sp>
        <p:nvSpPr>
          <p:cNvPr id="1741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 Linotype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A9551D57-B801-1D4F-96F8-5248C4994131}" type="slidenum">
              <a:rPr lang="en-US" sz="1200">
                <a:solidFill>
                  <a:schemeClr val="accent1"/>
                </a:solidFill>
                <a:latin typeface="Calibri" charset="0"/>
                <a:cs typeface="Calibri" charset="0"/>
              </a:rPr>
              <a:pPr eaLnBrk="1" hangingPunct="1"/>
              <a:t>39</a:t>
            </a:fld>
            <a:endParaRPr lang="en-US" sz="1200">
              <a:solidFill>
                <a:schemeClr val="accent1"/>
              </a:solidFill>
              <a:latin typeface="Calibri" charset="0"/>
              <a:cs typeface="Calibri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sz="half" idx="2"/>
          </p:nvPr>
        </p:nvSpPr>
        <p:spPr>
          <a:xfrm>
            <a:off x="1332238" y="1295905"/>
            <a:ext cx="9091213" cy="507228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  <a:ea typeface="MS PGothic" charset="0"/>
              </a:rPr>
              <a:t>LDA and other implementations of topic modeling identify </a:t>
            </a:r>
            <a:r>
              <a:rPr lang="en-US" i="1" dirty="0">
                <a:latin typeface="Calibri" charset="0"/>
                <a:ea typeface="MS PGothic" charset="0"/>
              </a:rPr>
              <a:t>latent structure</a:t>
            </a:r>
            <a:r>
              <a:rPr lang="en-US" dirty="0">
                <a:latin typeface="Calibri" charset="0"/>
                <a:ea typeface="MS PGothic" charset="0"/>
              </a:rPr>
              <a:t>, based on a (</a:t>
            </a:r>
            <a:r>
              <a:rPr lang="en-US" dirty="0" err="1">
                <a:latin typeface="Calibri" charset="0"/>
                <a:ea typeface="MS PGothic" charset="0"/>
              </a:rPr>
              <a:t>dirichlet</a:t>
            </a:r>
            <a:r>
              <a:rPr lang="en-US" dirty="0">
                <a:latin typeface="Calibri" charset="0"/>
                <a:ea typeface="MS PGothic" charset="0"/>
              </a:rPr>
              <a:t>) probability distribution</a:t>
            </a:r>
            <a:endParaRPr lang="en-US" i="1" dirty="0">
              <a:latin typeface="Calibri" charset="0"/>
              <a:ea typeface="MS PGothic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  <a:ea typeface="MS PGothic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  <a:ea typeface="MS PGothic" charset="0"/>
              </a:rPr>
              <a:t>But generating insights requires a healthy dose of interpretation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  <a:ea typeface="MS PGothic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  <a:ea typeface="MS PGothic" charset="0"/>
              </a:rPr>
              <a:t>IDS combines quantitative </a:t>
            </a:r>
            <a:r>
              <a:rPr lang="en-US" i="1" dirty="0">
                <a:latin typeface="Calibri" charset="0"/>
                <a:ea typeface="MS PGothic" charset="0"/>
              </a:rPr>
              <a:t>and</a:t>
            </a:r>
            <a:r>
              <a:rPr lang="en-US" dirty="0">
                <a:latin typeface="Calibri" charset="0"/>
                <a:ea typeface="MS PGothic" charset="0"/>
              </a:rPr>
              <a:t> qualitative insights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  <a:ea typeface="MS PGothic" charset="0"/>
              </a:rPr>
              <a:t>Methods more advanced than LDA allow for a more dynamic, iterative process of theorization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  <a:ea typeface="MS PGothic" charset="0"/>
              </a:rPr>
              <a:t>Visualization can act as a critical aid to the theorization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EFA7F-FC9C-A643-BFD0-B97FA314C89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5342" y="6416318"/>
            <a:ext cx="1210171" cy="3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8" descr="DSMSingleLine.jpg">
            <a:extLst>
              <a:ext uri="{FF2B5EF4-FFF2-40B4-BE49-F238E27FC236}">
                <a16:creationId xmlns:a16="http://schemas.microsoft.com/office/drawing/2014/main" id="{E2F0B933-FC86-024C-B37A-A2C8F6BA2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35" y="6416318"/>
            <a:ext cx="3632778" cy="30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073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4704"/>
            <a:ext cx="10515600" cy="921644"/>
          </a:xfrm>
        </p:spPr>
        <p:txBody>
          <a:bodyPr/>
          <a:lstStyle/>
          <a:p>
            <a:r>
              <a:rPr lang="en-US" dirty="0"/>
              <a:t>Plan of the Session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8285983"/>
              </p:ext>
            </p:extLst>
          </p:nvPr>
        </p:nvGraphicFramePr>
        <p:xfrm>
          <a:off x="838200" y="1194494"/>
          <a:ext cx="10515600" cy="4678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07690">
                  <a:extLst>
                    <a:ext uri="{9D8B030D-6E8A-4147-A177-3AD203B41FA5}">
                      <a16:colId xmlns:a16="http://schemas.microsoft.com/office/drawing/2014/main" val="1009199603"/>
                    </a:ext>
                  </a:extLst>
                </a:gridCol>
                <a:gridCol w="5036575">
                  <a:extLst>
                    <a:ext uri="{9D8B030D-6E8A-4147-A177-3AD203B41FA5}">
                      <a16:colId xmlns:a16="http://schemas.microsoft.com/office/drawing/2014/main" val="672426062"/>
                    </a:ext>
                  </a:extLst>
                </a:gridCol>
                <a:gridCol w="4171335">
                  <a:extLst>
                    <a:ext uri="{9D8B030D-6E8A-4147-A177-3AD203B41FA5}">
                      <a16:colId xmlns:a16="http://schemas.microsoft.com/office/drawing/2014/main" val="3318858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 (Mins)</a:t>
                      </a:r>
                      <a:endParaRPr lang="en-US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Topic</a:t>
                      </a:r>
                      <a:endParaRPr lang="en-US" sz="18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Presenters</a:t>
                      </a:r>
                      <a:endParaRPr lang="en-US" sz="18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55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</a:rPr>
                        <a:t>5-7</a:t>
                      </a:r>
                      <a:endParaRPr lang="en-US" sz="18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</a:rPr>
                        <a:t>Welcome, Rationale, Agenda, Protocols</a:t>
                      </a:r>
                      <a:endParaRPr lang="en-US" sz="18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Dev &amp; Tim</a:t>
                      </a:r>
                      <a:endParaRPr lang="en-US" sz="18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48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</a:rPr>
                        <a:t>5-7</a:t>
                      </a:r>
                      <a:endParaRPr lang="en-US" sz="18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Rendering with a Focus on 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</a:rPr>
                        <a:t>Visuals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</a:rPr>
                        <a:t>Vern</a:t>
                      </a:r>
                      <a:r>
                        <a:rPr lang="en-US" sz="1800" baseline="0" dirty="0" smtClean="0">
                          <a:effectLst/>
                          <a:latin typeface="Calibri" panose="020F0502020204030204" pitchFamily="34" charset="0"/>
                        </a:rPr>
                        <a:t> &amp; Dev</a:t>
                      </a:r>
                      <a:endParaRPr lang="en-US" sz="18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687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</a:rPr>
                        <a:t>15+5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</a:rPr>
                        <a:t>LDA &amp; STM</a:t>
                      </a:r>
                      <a:r>
                        <a:rPr lang="en-US" sz="1800" b="1" baseline="0" dirty="0" smtClean="0">
                          <a:effectLst/>
                          <a:latin typeface="Calibri" panose="020F0502020204030204" pitchFamily="34" charset="0"/>
                        </a:rPr>
                        <a:t> - 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</a:rPr>
                        <a:t>Curation </a:t>
                      </a: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&amp; Topic Modeling Methods for 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</a:rPr>
                        <a:t>Visuals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</a:rPr>
                        <a:t>Richard &amp; </a:t>
                      </a: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</a:rPr>
                        <a:t>Rodrigo</a:t>
                      </a:r>
                    </a:p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</a:rPr>
                        <a:t>Informational Questions Only Please</a:t>
                      </a:r>
                      <a:endParaRPr lang="en-US" sz="18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40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</a:rPr>
                        <a:t>15+15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</a:rPr>
                        <a:t>STM Exercise </a:t>
                      </a: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in Breakout Rooms (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</a:rPr>
                        <a:t>6) </a:t>
                      </a: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– Interactive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(How to read output – 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1800" b="1" baseline="0" dirty="0" smtClean="0">
                          <a:effectLst/>
                          <a:latin typeface="Calibri" panose="020F0502020204030204" pitchFamily="34" charset="0"/>
                        </a:rPr>
                        <a:t> components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</a:rPr>
                        <a:t>Set Up-</a:t>
                      </a:r>
                      <a:r>
                        <a:rPr lang="en-US" sz="1800" baseline="0" dirty="0" smtClean="0">
                          <a:effectLst/>
                          <a:latin typeface="Calibri" panose="020F0502020204030204" pitchFamily="34" charset="0"/>
                        </a:rPr>
                        <a:t> Random Assignment + General Discussion</a:t>
                      </a:r>
                      <a:endParaRPr lang="en-US" sz="18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24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+mn-lt"/>
                        </a:rPr>
                        <a:t>15+5</a:t>
                      </a:r>
                      <a:endParaRPr lang="en-US" sz="1800" b="1" dirty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 smtClean="0">
                          <a:effectLst/>
                          <a:latin typeface="+mn-lt"/>
                        </a:rPr>
                        <a:t>hSBM</a:t>
                      </a:r>
                      <a:r>
                        <a:rPr lang="en-US" sz="1800" b="1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b="1" dirty="0">
                          <a:effectLst/>
                          <a:latin typeface="+mn-lt"/>
                        </a:rPr>
                        <a:t>&amp; </a:t>
                      </a:r>
                      <a:r>
                        <a:rPr lang="en-US" sz="1800" b="1" dirty="0" smtClean="0">
                          <a:effectLst/>
                          <a:latin typeface="+mn-lt"/>
                        </a:rPr>
                        <a:t>Hierarchical Models - 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</a:rPr>
                        <a:t>Curation &amp; Topic Modeling Methods for Visuals </a:t>
                      </a:r>
                      <a:endParaRPr lang="en-US" sz="1800" b="1" dirty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Tim &amp; </a:t>
                      </a:r>
                      <a:r>
                        <a:rPr lang="en-US" sz="1800" dirty="0" err="1" smtClean="0">
                          <a:effectLst/>
                          <a:latin typeface="+mn-lt"/>
                        </a:rPr>
                        <a:t>Hovig</a:t>
                      </a:r>
                      <a:endParaRPr lang="en-US" sz="1800" dirty="0" smtClean="0"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</a:rPr>
                        <a:t>Informational Questions Only Please</a:t>
                      </a:r>
                      <a:endParaRPr lang="en-US" sz="1800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236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</a:rPr>
                        <a:t>5 </a:t>
                      </a: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+ 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 smtClean="0">
                          <a:effectLst/>
                          <a:latin typeface="Calibri" panose="020F0502020204030204" pitchFamily="34" charset="0"/>
                        </a:rPr>
                        <a:t>hSBM</a:t>
                      </a:r>
                      <a:r>
                        <a:rPr lang="en-US" sz="1800" b="1" baseline="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</a:rPr>
                        <a:t>Exercise</a:t>
                      </a:r>
                      <a:r>
                        <a:rPr lang="en-US" sz="1800" b="1" baseline="0" dirty="0" smtClean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baseline="0" dirty="0">
                          <a:effectLst/>
                          <a:latin typeface="Calibri" panose="020F0502020204030204" pitchFamily="34" charset="0"/>
                        </a:rPr>
                        <a:t>in </a:t>
                      </a: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Breakout Rooms (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</a:rPr>
                        <a:t>6) </a:t>
                      </a: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– Interactive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(What to do with the </a:t>
                      </a:r>
                      <a:r>
                        <a:rPr lang="en-US" sz="1800" b="1" dirty="0" smtClean="0">
                          <a:effectLst/>
                          <a:latin typeface="Calibri" panose="020F0502020204030204" pitchFamily="34" charset="0"/>
                        </a:rPr>
                        <a:t>outputs – 3 components)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</a:rPr>
                        <a:t>Set Up-</a:t>
                      </a:r>
                      <a:r>
                        <a:rPr lang="en-US" sz="1800" baseline="0" dirty="0" smtClean="0">
                          <a:effectLst/>
                          <a:latin typeface="Calibri" panose="020F0502020204030204" pitchFamily="34" charset="0"/>
                        </a:rPr>
                        <a:t> Random Assignment + + General Discussion</a:t>
                      </a:r>
                      <a:endParaRPr lang="en-US" sz="1800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89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Back</a:t>
                      </a:r>
                      <a:r>
                        <a:rPr lang="en-US" sz="1800" b="1" baseline="0" dirty="0">
                          <a:effectLst/>
                          <a:latin typeface="Calibri" panose="020F0502020204030204" pitchFamily="34" charset="0"/>
                        </a:rPr>
                        <a:t> to </a:t>
                      </a:r>
                      <a:r>
                        <a:rPr lang="en-US" sz="1800" b="1" baseline="0" dirty="0" smtClean="0">
                          <a:effectLst/>
                          <a:latin typeface="Calibri" panose="020F0502020204030204" pitchFamily="34" charset="0"/>
                        </a:rPr>
                        <a:t>Rendering Visuals, &amp; Visualization Theory  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</a:rPr>
                        <a:t>Tim</a:t>
                      </a:r>
                      <a:r>
                        <a:rPr lang="en-US" sz="1800" baseline="0" dirty="0" smtClean="0">
                          <a:effectLst/>
                          <a:latin typeface="Calibri" panose="020F0502020204030204" pitchFamily="34" charset="0"/>
                        </a:rPr>
                        <a:t> &amp; Vern</a:t>
                      </a:r>
                      <a:endParaRPr lang="en-US" sz="18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7788"/>
                  </a:ext>
                </a:extLst>
              </a:tr>
              <a:tr h="255604"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5 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Next </a:t>
                      </a:r>
                      <a:r>
                        <a:rPr lang="en-US" sz="1800" b="1" dirty="0" err="1">
                          <a:effectLst/>
                          <a:latin typeface="Calibri" panose="020F0502020204030204" pitchFamily="34" charset="0"/>
                        </a:rPr>
                        <a:t>IDeaS</a:t>
                      </a: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</a:rPr>
                        <a:t> Workshop, Resources 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</a:rPr>
                        <a:t>Dev (but all please chime</a:t>
                      </a:r>
                      <a:r>
                        <a:rPr lang="en-US" sz="1800" baseline="0" dirty="0" smtClean="0">
                          <a:effectLst/>
                          <a:latin typeface="Calibri" panose="020F0502020204030204" pitchFamily="34" charset="0"/>
                        </a:rPr>
                        <a:t> in </a:t>
                      </a:r>
                      <a:r>
                        <a:rPr lang="en-US" sz="1800" baseline="0" dirty="0" smtClean="0"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</a:t>
                      </a:r>
                      <a:r>
                        <a:rPr lang="en-US" sz="1800" baseline="0" dirty="0" smtClean="0">
                          <a:effectLst/>
                          <a:latin typeface="Calibri" panose="020F0502020204030204" pitchFamily="34" charset="0"/>
                        </a:rPr>
                        <a:t>) </a:t>
                      </a:r>
                      <a:endParaRPr lang="en-US" sz="18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438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972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</a:t>
            </a:r>
            <a:r>
              <a:rPr lang="en-US" dirty="0" smtClean="0"/>
              <a:t>Next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301" y="1504257"/>
            <a:ext cx="1093838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IDeaS</a:t>
            </a:r>
            <a:r>
              <a:rPr lang="en-US" dirty="0"/>
              <a:t> Workshop late 2020 or early </a:t>
            </a:r>
            <a:r>
              <a:rPr lang="en-US" dirty="0" smtClean="0"/>
              <a:t>2021 = our “big tent” community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New, and update: </a:t>
            </a:r>
            <a:r>
              <a:rPr lang="en-US" dirty="0" err="1" smtClean="0"/>
              <a:t>IDeaS</a:t>
            </a:r>
            <a:r>
              <a:rPr lang="en-US" dirty="0" smtClean="0"/>
              <a:t> </a:t>
            </a:r>
            <a:r>
              <a:rPr lang="en-US" dirty="0"/>
              <a:t>general page: </a:t>
            </a:r>
            <a:r>
              <a:rPr lang="en-US" dirty="0">
                <a:hlinkClick r:id="rId2"/>
              </a:rPr>
              <a:t>http://</a:t>
            </a:r>
            <a:r>
              <a:rPr lang="en-US" dirty="0">
                <a:latin typeface="+mn-lt"/>
                <a:hlinkClick r:id="rId2"/>
              </a:rPr>
              <a:t>www.interpretivedatascience.com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endParaRPr lang="en-US" altLang="en-US" dirty="0"/>
          </a:p>
          <a:p>
            <a:r>
              <a:rPr lang="en-US" dirty="0" smtClean="0"/>
              <a:t>Updated GitHub</a:t>
            </a:r>
            <a:r>
              <a:rPr lang="en-US" dirty="0"/>
              <a:t>: </a:t>
            </a:r>
            <a:r>
              <a:rPr lang="en-US" altLang="en-US" dirty="0">
                <a:solidFill>
                  <a:srgbClr val="1155CC"/>
                </a:solidFill>
                <a:latin typeface="+mn-lt"/>
                <a:cs typeface="Arial" panose="020B0604020202020204" pitchFamily="34" charset="0"/>
                <a:hlinkClick r:id="rId3"/>
              </a:rPr>
              <a:t>https://ideas-repo.github.io</a:t>
            </a:r>
            <a:endParaRPr lang="en-US" dirty="0">
              <a:latin typeface="+mn-lt"/>
            </a:endParaRPr>
          </a:p>
          <a:p>
            <a:endParaRPr lang="en-US" dirty="0" smtClean="0"/>
          </a:p>
          <a:p>
            <a:r>
              <a:rPr lang="en-US" dirty="0" smtClean="0"/>
              <a:t>Special Issue, we hope. </a:t>
            </a:r>
            <a:r>
              <a:rPr lang="en-US" dirty="0" smtClean="0">
                <a:sym typeface="Wingdings" panose="05000000000000000000" pitchFamily="2" charset="2"/>
              </a:rPr>
              <a:t>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We hope that you folks don’t mind </a:t>
            </a:r>
            <a:r>
              <a:rPr lang="en-US" b="1" dirty="0" smtClean="0">
                <a:sym typeface="Wingdings" panose="05000000000000000000" pitchFamily="2" charset="2"/>
              </a:rPr>
              <a:t>being signed up to our community</a:t>
            </a:r>
            <a:r>
              <a:rPr lang="en-US" dirty="0" smtClean="0">
                <a:sym typeface="Wingdings" panose="05000000000000000000" pitchFamily="2" charset="2"/>
              </a:rPr>
              <a:t>. If you don’t want any info on the </a:t>
            </a:r>
            <a:r>
              <a:rPr lang="en-US" dirty="0" err="1" smtClean="0">
                <a:sym typeface="Wingdings" panose="05000000000000000000" pitchFamily="2" charset="2"/>
              </a:rPr>
              <a:t>IDeaS</a:t>
            </a:r>
            <a:r>
              <a:rPr lang="en-US" dirty="0" smtClean="0">
                <a:sym typeface="Wingdings" panose="05000000000000000000" pitchFamily="2" charset="2"/>
              </a:rPr>
              <a:t> event, please let me know.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8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39DA6-3201-439E-B171-8674E326F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5914" y="2124952"/>
            <a:ext cx="9164185" cy="641364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Topic Modeling Advances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FACEB-B956-4751-B416-4D0515FD2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9107" y="3283496"/>
            <a:ext cx="9144000" cy="1380683"/>
          </a:xfrm>
        </p:spPr>
        <p:txBody>
          <a:bodyPr>
            <a:normAutofit/>
          </a:bodyPr>
          <a:lstStyle/>
          <a:p>
            <a:r>
              <a:rPr lang="en-US" sz="6600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AE0BD-FE30-413B-B5C5-B22D217F82C3}"/>
              </a:ext>
            </a:extLst>
          </p:cNvPr>
          <p:cNvSpPr txBox="1"/>
          <p:nvPr/>
        </p:nvSpPr>
        <p:spPr>
          <a:xfrm>
            <a:off x="6705600" y="5822723"/>
            <a:ext cx="5329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Source Sans Pro" panose="020B0503030403020204" pitchFamily="34" charset="0"/>
              </a:rPr>
              <a:t>Hannigan, </a:t>
            </a:r>
            <a:r>
              <a:rPr lang="en-US" dirty="0" err="1">
                <a:latin typeface="Source Sans Pro" panose="020B0503030403020204" pitchFamily="34" charset="0"/>
              </a:rPr>
              <a:t>Haans</a:t>
            </a:r>
            <a:r>
              <a:rPr lang="en-US" dirty="0">
                <a:latin typeface="Source Sans Pro" panose="020B0503030403020204" pitchFamily="34" charset="0"/>
              </a:rPr>
              <a:t>, Glaser, </a:t>
            </a:r>
            <a:r>
              <a:rPr lang="en-US" dirty="0" err="1">
                <a:latin typeface="Source Sans Pro" panose="020B0503030403020204" pitchFamily="34" charset="0"/>
              </a:rPr>
              <a:t>Tchalian</a:t>
            </a:r>
            <a:r>
              <a:rPr lang="en-US" dirty="0">
                <a:latin typeface="Source Sans Pro" panose="020B0503030403020204" pitchFamily="34" charset="0"/>
              </a:rPr>
              <a:t>, </a:t>
            </a:r>
            <a:r>
              <a:rPr lang="en-US" dirty="0" err="1">
                <a:latin typeface="Source Sans Pro" panose="020B0503030403020204" pitchFamily="34" charset="0"/>
              </a:rPr>
              <a:t>Valadao</a:t>
            </a:r>
            <a:r>
              <a:rPr lang="en-US" dirty="0">
                <a:latin typeface="Source Sans Pro" panose="020B0503030403020204" pitchFamily="34" charset="0"/>
              </a:rPr>
              <a:t>, Jennings </a:t>
            </a:r>
          </a:p>
          <a:p>
            <a:pPr algn="r"/>
            <a:r>
              <a:rPr lang="en-US" dirty="0" err="1">
                <a:latin typeface="Source Sans Pro" panose="020B0503030403020204" pitchFamily="34" charset="0"/>
              </a:rPr>
              <a:t>IDeaS</a:t>
            </a:r>
            <a:endParaRPr lang="en-US" dirty="0">
              <a:latin typeface="Source Sans Pro" panose="020B0503030403020204" pitchFamily="34" charset="0"/>
            </a:endParaRPr>
          </a:p>
          <a:p>
            <a:pPr algn="r"/>
            <a:r>
              <a:rPr lang="en-US" dirty="0">
                <a:latin typeface="Source Sans Pro" panose="020B0503030403020204" pitchFamily="34" charset="0"/>
              </a:rPr>
              <a:t>August 7,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A722D-32D3-F24A-B609-F34FFCDAE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677" y="477004"/>
            <a:ext cx="2272586" cy="1168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5012F3-E100-F14F-8E49-5391CB2ABD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3889" y="477004"/>
            <a:ext cx="1887614" cy="120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3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assignment to breakout rooms of 5 etc.</a:t>
            </a:r>
          </a:p>
          <a:p>
            <a:r>
              <a:rPr lang="en-US" dirty="0" smtClean="0"/>
              <a:t>Sorry but no mid-point refresh, so please take the time when you have a moment (for standing, etc.).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62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CF170-94A4-7C4C-8CA7-B770F1C8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How can we use topic modeling to generate new theoretical insights?</a:t>
            </a:r>
          </a:p>
        </p:txBody>
      </p:sp>
      <p:pic>
        <p:nvPicPr>
          <p:cNvPr id="4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1D6A6-F5DE-8B44-AA09-C534234D9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996950" y="2731294"/>
            <a:ext cx="10198100" cy="2540000"/>
          </a:xfrm>
        </p:spPr>
      </p:pic>
    </p:spTree>
    <p:extLst>
      <p:ext uri="{BB962C8B-B14F-4D97-AF65-F5344CB8AC3E}">
        <p14:creationId xmlns:p14="http://schemas.microsoft.com/office/powerpoint/2010/main" val="117827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F416-28D9-954E-937E-94297715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Visualization: A key step in the rendering process</a:t>
            </a:r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EE321C-6DE7-F247-AB2F-914F710D3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55" y="2105627"/>
            <a:ext cx="10964603" cy="293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F416-28D9-954E-937E-94297715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Visualization: A key step in the rendering process</a:t>
            </a:r>
            <a:endParaRPr lang="en-US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7465DB-58FB-2041-AE98-C9FFDB6C9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965" y="1998619"/>
            <a:ext cx="8100309" cy="4686386"/>
          </a:xfrm>
        </p:spPr>
      </p:pic>
    </p:spTree>
    <p:extLst>
      <p:ext uri="{BB962C8B-B14F-4D97-AF65-F5344CB8AC3E}">
        <p14:creationId xmlns:p14="http://schemas.microsoft.com/office/powerpoint/2010/main" val="380089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24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Importance of Visuals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345" y="1217182"/>
            <a:ext cx="10137123" cy="2470696"/>
          </a:xfrm>
        </p:spPr>
        <p:txBody>
          <a:bodyPr>
            <a:noAutofit/>
          </a:bodyPr>
          <a:lstStyle/>
          <a:p>
            <a:r>
              <a:rPr lang="en-US" dirty="0"/>
              <a:t>Theories of institutions, culture, </a:t>
            </a:r>
            <a:r>
              <a:rPr lang="en-US" dirty="0" err="1"/>
              <a:t>relationality</a:t>
            </a:r>
            <a:r>
              <a:rPr lang="en-US" dirty="0"/>
              <a:t> and neo-structuralism have all underscored the importance of </a:t>
            </a:r>
            <a:r>
              <a:rPr lang="en-US" dirty="0" smtClean="0"/>
              <a:t>visuals:</a:t>
            </a:r>
          </a:p>
          <a:p>
            <a:pPr lvl="1">
              <a:spcBef>
                <a:spcPts val="0"/>
              </a:spcBef>
            </a:pPr>
            <a:r>
              <a:rPr lang="en-US" sz="2800" dirty="0" smtClean="0"/>
              <a:t>As </a:t>
            </a:r>
            <a:r>
              <a:rPr lang="en-US" sz="2800" dirty="0"/>
              <a:t>artifacts (especially symbols) in cultures </a:t>
            </a:r>
            <a:endParaRPr lang="en-US" sz="2800" dirty="0" smtClean="0"/>
          </a:p>
          <a:p>
            <a:pPr lvl="1">
              <a:spcBef>
                <a:spcPts val="0"/>
              </a:spcBef>
            </a:pP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800" dirty="0"/>
              <a:t>As boundary objects in field </a:t>
            </a:r>
            <a:r>
              <a:rPr lang="en-US" sz="2800" dirty="0" smtClean="0"/>
              <a:t>relations</a:t>
            </a:r>
          </a:p>
          <a:p>
            <a:pPr lvl="1">
              <a:spcBef>
                <a:spcPts val="0"/>
              </a:spcBef>
            </a:pP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800" dirty="0"/>
              <a:t>As representations of deeper </a:t>
            </a:r>
            <a:r>
              <a:rPr lang="en-US" sz="2800" dirty="0" smtClean="0"/>
              <a:t>structure</a:t>
            </a:r>
          </a:p>
          <a:p>
            <a:pPr lvl="1">
              <a:spcBef>
                <a:spcPts val="0"/>
              </a:spcBef>
            </a:pP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800" dirty="0"/>
              <a:t>As rhetorical </a:t>
            </a:r>
            <a:r>
              <a:rPr lang="en-US" sz="2800" dirty="0" smtClean="0"/>
              <a:t>devices</a:t>
            </a:r>
          </a:p>
          <a:p>
            <a:pPr lvl="1">
              <a:spcBef>
                <a:spcPts val="0"/>
              </a:spcBef>
            </a:pP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800" dirty="0"/>
              <a:t>As improved measures of extant concepts.</a:t>
            </a:r>
          </a:p>
          <a:p>
            <a:pPr marL="457200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019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icture xmlns="c9c6be1a-0f16-4e32-8321-d62123744d52">
      <Url xsi:nil="true"/>
      <Description xsi:nil="true"/>
    </Pictur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0FCA27B0B5A84DB6AE061DB479EA72" ma:contentTypeVersion="13" ma:contentTypeDescription="Create a new document." ma:contentTypeScope="" ma:versionID="f1ba86e81e19329932ae4a7279942388">
  <xsd:schema xmlns:xsd="http://www.w3.org/2001/XMLSchema" xmlns:xs="http://www.w3.org/2001/XMLSchema" xmlns:p="http://schemas.microsoft.com/office/2006/metadata/properties" xmlns:ns2="c9c6be1a-0f16-4e32-8321-d62123744d52" xmlns:ns3="5f40a9da-c804-45d7-8857-cbcc203df318" targetNamespace="http://schemas.microsoft.com/office/2006/metadata/properties" ma:root="true" ma:fieldsID="9114c044a01a74a6105a1793fcd6195f" ns2:_="" ns3:_="">
    <xsd:import namespace="c9c6be1a-0f16-4e32-8321-d62123744d52"/>
    <xsd:import namespace="5f40a9da-c804-45d7-8857-cbcc203df3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Pictur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c6be1a-0f16-4e32-8321-d62123744d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Picture" ma:index="15" nillable="true" ma:displayName="Picture" ma:format="Image" ma:internalName="Pictur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40a9da-c804-45d7-8857-cbcc203df31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ADD241-1FDE-40F1-8001-65B2C628F2D2}">
  <ds:schemaRefs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5f40a9da-c804-45d7-8857-cbcc203df318"/>
    <ds:schemaRef ds:uri="c9c6be1a-0f16-4e32-8321-d62123744d52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DED3FF8-FDCE-4787-AEE9-6B2169F04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c6be1a-0f16-4e32-8321-d62123744d52"/>
    <ds:schemaRef ds:uri="5f40a9da-c804-45d7-8857-cbcc203df3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1D35D7B-C3E4-46C9-99C3-958F119AA5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1900</TotalTime>
  <Words>3301</Words>
  <Application>Microsoft Office PowerPoint</Application>
  <PresentationFormat>Widescreen</PresentationFormat>
  <Paragraphs>376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MS PGothic</vt:lpstr>
      <vt:lpstr>MS PGothic</vt:lpstr>
      <vt:lpstr>Arial</vt:lpstr>
      <vt:lpstr>Barlow</vt:lpstr>
      <vt:lpstr>Calibri</vt:lpstr>
      <vt:lpstr>Roboto Condensed Light</vt:lpstr>
      <vt:lpstr>Source Sans Pro</vt:lpstr>
      <vt:lpstr>Source Sans Pro Black</vt:lpstr>
      <vt:lpstr>Source Sans Pro Bold</vt:lpstr>
      <vt:lpstr>Wingdings</vt:lpstr>
      <vt:lpstr>Wingdings 3</vt:lpstr>
      <vt:lpstr>Office Theme</vt:lpstr>
      <vt:lpstr>Topic Modeling Advances</vt:lpstr>
      <vt:lpstr>Check List for Co-Host Prior to Meeting</vt:lpstr>
      <vt:lpstr>If you like, along with this deck, you can check out the following resources in advance….</vt:lpstr>
      <vt:lpstr>Plan of the Session</vt:lpstr>
      <vt:lpstr>Protocol</vt:lpstr>
      <vt:lpstr>How can we use topic modeling to generate new theoretical insights?</vt:lpstr>
      <vt:lpstr>Visualization: A key step in the rendering process</vt:lpstr>
      <vt:lpstr>Visualization: A key step in the rendering process</vt:lpstr>
      <vt:lpstr>The Importance of Visuals</vt:lpstr>
      <vt:lpstr>Two illustrations of visualization in advanced topic modeling techniques</vt:lpstr>
      <vt:lpstr>Moving Beyond LDA &amp; Standard Topic Modeling – STM</vt:lpstr>
      <vt:lpstr>STM and rendering</vt:lpstr>
      <vt:lpstr>Basic LDA</vt:lpstr>
      <vt:lpstr>Structural TM</vt:lpstr>
      <vt:lpstr>Canonical references</vt:lpstr>
      <vt:lpstr>‘STM’ package</vt:lpstr>
      <vt:lpstr>Usual workflow (the practice)</vt:lpstr>
      <vt:lpstr>A Research Application &amp; Exercise </vt:lpstr>
      <vt:lpstr>Methods</vt:lpstr>
      <vt:lpstr>Rendering with STM (my demo)</vt:lpstr>
      <vt:lpstr>Axial Coding</vt:lpstr>
      <vt:lpstr>Map of Correlations</vt:lpstr>
      <vt:lpstr>Visualization </vt:lpstr>
      <vt:lpstr>Break-Out Session 1</vt:lpstr>
      <vt:lpstr>Discussion</vt:lpstr>
      <vt:lpstr>Discussion</vt:lpstr>
      <vt:lpstr>The Big Picture about STM</vt:lpstr>
      <vt:lpstr>Moving Beyond LDA &amp; Standard Topic Modeling – hSBM </vt:lpstr>
      <vt:lpstr>Building Up Visuals for Theorization Case Application &amp; Exercise</vt:lpstr>
      <vt:lpstr>hLDA As Visual Artifact: Malaysia Flight 370</vt:lpstr>
      <vt:lpstr>Two Alternative (and Distinct) Hierarchical Models</vt:lpstr>
      <vt:lpstr>HSBM Offers Powerful Visualization + Theorization</vt:lpstr>
      <vt:lpstr>Case: Emergence of the Electric Vehicle Market</vt:lpstr>
      <vt:lpstr>Case: Emergence of the Electric Vehicle Market</vt:lpstr>
      <vt:lpstr>Break-Out Session 2</vt:lpstr>
      <vt:lpstr>Discussion: Emergence of the EV Market</vt:lpstr>
      <vt:lpstr>Theorization Is a Dynamic, Iterative Process</vt:lpstr>
      <vt:lpstr>More Specifically, Rendering with STM &amp; hSBM Enhances Visuals.</vt:lpstr>
      <vt:lpstr>Topic Modeling Is An Interpretive Data Science (IDS)</vt:lpstr>
      <vt:lpstr>What’s Next?</vt:lpstr>
      <vt:lpstr>Topic Modeling Advances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Steve Whalen</dc:creator>
  <cp:lastModifiedBy>dj1</cp:lastModifiedBy>
  <cp:revision>218</cp:revision>
  <dcterms:created xsi:type="dcterms:W3CDTF">2020-06-25T19:20:54Z</dcterms:created>
  <dcterms:modified xsi:type="dcterms:W3CDTF">2020-08-06T18:13:03Z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0x010100C30FCA27B0B5A84DB6AE061DB479EA72</vt:lpwstr>
  </property>
</Properties>
</file>